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78" r:id="rId3"/>
    <p:sldId id="279" r:id="rId4"/>
    <p:sldId id="280" r:id="rId5"/>
    <p:sldId id="261" r:id="rId6"/>
    <p:sldId id="258" r:id="rId7"/>
    <p:sldId id="257" r:id="rId8"/>
    <p:sldId id="259" r:id="rId9"/>
    <p:sldId id="260" r:id="rId10"/>
    <p:sldId id="263" r:id="rId11"/>
    <p:sldId id="265" r:id="rId12"/>
    <p:sldId id="266" r:id="rId13"/>
    <p:sldId id="267" r:id="rId14"/>
    <p:sldId id="264" r:id="rId15"/>
    <p:sldId id="268" r:id="rId16"/>
    <p:sldId id="269" r:id="rId17"/>
    <p:sldId id="271" r:id="rId18"/>
    <p:sldId id="272" r:id="rId19"/>
    <p:sldId id="273" r:id="rId20"/>
    <p:sldId id="274" r:id="rId21"/>
    <p:sldId id="275" r:id="rId22"/>
    <p:sldId id="276" r:id="rId23"/>
    <p:sldId id="262" r:id="rId24"/>
    <p:sldId id="277" r:id="rId25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70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263B4D-51D4-4B1D-94FE-37C12EDBD7CD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701DB9-1104-4992-A7C7-80409C17D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49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Asıl alt başlık stilini düzenlemek için tıklatın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5B235-57CE-489A-A23F-4B3995E4CAA7}" type="datetime1">
              <a:rPr lang="tr-TR" smtClean="0"/>
              <a:t>20.02.2023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75972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E1701-B78E-4AE7-979F-BF47B32EC8D1}" type="datetime1">
              <a:rPr lang="tr-TR" smtClean="0"/>
              <a:t>20.02.2023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58585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A8907-6583-4E1D-8727-CE2BC268B2F3}" type="datetime1">
              <a:rPr lang="tr-TR" smtClean="0"/>
              <a:t>20.02.2023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28530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8E8D-32C3-48CB-A995-51061E1DE137}" type="datetime1">
              <a:rPr lang="tr-TR" smtClean="0"/>
              <a:t>20.02.2023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40042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BF788-335F-4369-9F77-6511828B0D2A}" type="datetime1">
              <a:rPr lang="tr-TR" smtClean="0"/>
              <a:t>20.02.2023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1608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3A24C-9FD6-4F8B-AD0C-BF2F4FC958FE}" type="datetime1">
              <a:rPr lang="tr-TR" smtClean="0"/>
              <a:t>20.02.2023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8966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CD007-B21F-4E82-A4BA-AF52375BAA7A}" type="datetime1">
              <a:rPr lang="tr-TR" smtClean="0"/>
              <a:t>20.02.2023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1210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1D0D8-BEC9-45B0-8EBC-068A7FAD1452}" type="datetime1">
              <a:rPr lang="tr-TR" smtClean="0"/>
              <a:t>20.02.2023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66018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5A99-3503-427C-8D0F-CC1A324358E0}" type="datetime1">
              <a:rPr lang="tr-TR" smtClean="0"/>
              <a:t>20.02.2023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8246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D3ADA-FCA6-4223-A6C5-18F6D225E9CA}" type="datetime1">
              <a:rPr lang="tr-TR" smtClean="0"/>
              <a:t>20.02.2023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57650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6D20B-A9AA-4707-8474-0BA706919D9D}" type="datetime1">
              <a:rPr lang="tr-TR" smtClean="0"/>
              <a:t>20.02.2023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77764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4AF9E-82CC-4FAF-BB78-C1D9A797FFDF}" type="datetime1">
              <a:rPr lang="tr-TR" smtClean="0"/>
              <a:t>20.02.2023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56428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491811" y="-25879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Federated Semantic Segmentation for Self-driving Cars</a:t>
            </a:r>
            <a:endParaRPr lang="en-US" dirty="0"/>
          </a:p>
        </p:txBody>
      </p:sp>
      <p:pic>
        <p:nvPicPr>
          <p:cNvPr id="4" name="İçerik Yer Tutucusu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412776"/>
            <a:ext cx="6624736" cy="1713294"/>
          </a:xfrm>
          <a:prstGeom prst="rect">
            <a:avLst/>
          </a:prstGeom>
        </p:spPr>
      </p:pic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>
          <a:xfrm>
            <a:off x="2267744" y="6381328"/>
            <a:ext cx="3968080" cy="365125"/>
          </a:xfrm>
        </p:spPr>
        <p:txBody>
          <a:bodyPr/>
          <a:lstStyle/>
          <a:p>
            <a:r>
              <a:rPr lang="tr-TR" dirty="0" err="1" smtClean="0"/>
              <a:t>Politecnico</a:t>
            </a:r>
            <a:r>
              <a:rPr lang="tr-TR" dirty="0" smtClean="0"/>
              <a:t> </a:t>
            </a:r>
            <a:r>
              <a:rPr lang="tr-TR" dirty="0" err="1" smtClean="0"/>
              <a:t>di</a:t>
            </a:r>
            <a:r>
              <a:rPr lang="tr-TR" dirty="0" smtClean="0"/>
              <a:t> Torino – Course of Advanced Machine Learning</a:t>
            </a: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1</a:t>
            </a:fld>
            <a:endParaRPr lang="tr-TR"/>
          </a:p>
        </p:txBody>
      </p:sp>
      <p:sp>
        <p:nvSpPr>
          <p:cNvPr id="6" name="Metin kutusu 5"/>
          <p:cNvSpPr txBox="1"/>
          <p:nvPr/>
        </p:nvSpPr>
        <p:spPr>
          <a:xfrm>
            <a:off x="781543" y="5917922"/>
            <a:ext cx="7467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/>
              <a:t>Gabriele</a:t>
            </a:r>
            <a:r>
              <a:rPr lang="tr-TR" dirty="0" smtClean="0"/>
              <a:t> </a:t>
            </a:r>
            <a:r>
              <a:rPr lang="tr-TR" dirty="0" err="1" smtClean="0"/>
              <a:t>Cassetta</a:t>
            </a:r>
            <a:r>
              <a:rPr lang="tr-TR" dirty="0" smtClean="0"/>
              <a:t> s296284       Selen Akkaya s289332       </a:t>
            </a:r>
            <a:r>
              <a:rPr lang="tr-TR" dirty="0" err="1" smtClean="0"/>
              <a:t>Mengdi</a:t>
            </a:r>
            <a:r>
              <a:rPr lang="tr-TR" dirty="0" smtClean="0"/>
              <a:t> </a:t>
            </a:r>
            <a:r>
              <a:rPr lang="tr-TR" dirty="0" err="1" smtClean="0"/>
              <a:t>Yang</a:t>
            </a:r>
            <a:r>
              <a:rPr lang="tr-TR" dirty="0" smtClean="0"/>
              <a:t> s288434</a:t>
            </a:r>
            <a:endParaRPr lang="en-US" dirty="0"/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452" y="3125481"/>
            <a:ext cx="3945047" cy="272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62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1856"/>
            <a:ext cx="8229600" cy="1143000"/>
          </a:xfrm>
        </p:spPr>
        <p:txBody>
          <a:bodyPr/>
          <a:lstStyle/>
          <a:p>
            <a:r>
              <a:rPr lang="tr-TR" dirty="0" err="1" smtClean="0"/>
              <a:t>Method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51520" y="1052736"/>
            <a:ext cx="8229600" cy="8206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Centralized baseline</a:t>
            </a: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10</a:t>
            </a:fld>
            <a:endParaRPr lang="tr-T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772816"/>
            <a:ext cx="6452537" cy="272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25144"/>
            <a:ext cx="8950095" cy="11327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Metin kutusu 6"/>
          <p:cNvSpPr txBox="1"/>
          <p:nvPr/>
        </p:nvSpPr>
        <p:spPr>
          <a:xfrm>
            <a:off x="7164288" y="1700808"/>
            <a:ext cx="1483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/>
              <a:t>BiSeNet</a:t>
            </a:r>
            <a:r>
              <a:rPr lang="tr-TR" dirty="0" smtClean="0"/>
              <a:t> V2[1]</a:t>
            </a:r>
            <a:endParaRPr lang="en-US" dirty="0"/>
          </a:p>
        </p:txBody>
      </p:sp>
      <p:sp>
        <p:nvSpPr>
          <p:cNvPr id="6" name="Metin kutusu 5"/>
          <p:cNvSpPr txBox="1"/>
          <p:nvPr/>
        </p:nvSpPr>
        <p:spPr>
          <a:xfrm>
            <a:off x="251520" y="5857850"/>
            <a:ext cx="3338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800" b="1" dirty="0" err="1" smtClean="0"/>
              <a:t>CityScapes</a:t>
            </a:r>
            <a:r>
              <a:rPr lang="tr-TR" sz="2800" dirty="0" smtClean="0"/>
              <a:t>[6] </a:t>
            </a:r>
            <a:r>
              <a:rPr lang="tr-TR" sz="2800" dirty="0" err="1" smtClean="0"/>
              <a:t>dataset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38071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381577" y="0"/>
            <a:ext cx="8229600" cy="827584"/>
          </a:xfrm>
        </p:spPr>
        <p:txBody>
          <a:bodyPr/>
          <a:lstStyle/>
          <a:p>
            <a:r>
              <a:rPr lang="tr-TR" dirty="0" smtClean="0"/>
              <a:t>Experiment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79512" y="815662"/>
            <a:ext cx="8229600" cy="8206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Centralized </a:t>
            </a:r>
            <a:r>
              <a:rPr lang="en-US" dirty="0" smtClean="0"/>
              <a:t>baseline</a:t>
            </a:r>
            <a:endParaRPr lang="tr-TR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11</a:t>
            </a:fld>
            <a:endParaRPr lang="tr-TR"/>
          </a:p>
        </p:txBody>
      </p:sp>
      <p:sp>
        <p:nvSpPr>
          <p:cNvPr id="8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123728" y="6309320"/>
            <a:ext cx="4112096" cy="365125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  <p:sp>
        <p:nvSpPr>
          <p:cNvPr id="9" name="İçerik Yer Tutucusu 2"/>
          <p:cNvSpPr txBox="1">
            <a:spLocks/>
          </p:cNvSpPr>
          <p:nvPr/>
        </p:nvSpPr>
        <p:spPr>
          <a:xfrm>
            <a:off x="381577" y="1636350"/>
            <a:ext cx="2814096" cy="1224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Cross </a:t>
            </a:r>
            <a:r>
              <a:rPr lang="en-US" sz="1600" dirty="0" smtClean="0"/>
              <a:t>Entropy</a:t>
            </a:r>
            <a:r>
              <a:rPr lang="tr-TR" sz="1600" dirty="0" smtClean="0"/>
              <a:t> as</a:t>
            </a:r>
            <a:r>
              <a:rPr lang="en-US" sz="1600" dirty="0" smtClean="0"/>
              <a:t> </a:t>
            </a:r>
            <a:r>
              <a:rPr lang="en-US" sz="1600" u="sng" dirty="0" smtClean="0"/>
              <a:t>loss</a:t>
            </a:r>
            <a:endParaRPr lang="tr-TR" sz="1600" u="sng" dirty="0" smtClean="0"/>
          </a:p>
          <a:p>
            <a:pPr marL="0" indent="0">
              <a:buNone/>
            </a:pPr>
            <a:r>
              <a:rPr lang="en-US" sz="1600" dirty="0"/>
              <a:t>SGD as the </a:t>
            </a:r>
            <a:r>
              <a:rPr lang="en-US" sz="1600" u="sng" dirty="0" smtClean="0"/>
              <a:t>optimizer</a:t>
            </a:r>
            <a:endParaRPr lang="tr-TR" sz="1600" u="sng" dirty="0" smtClean="0"/>
          </a:p>
          <a:p>
            <a:pPr marL="0" indent="0">
              <a:buNone/>
            </a:pPr>
            <a:r>
              <a:rPr lang="en-GB" sz="1600" b="1" dirty="0" err="1" smtClean="0"/>
              <a:t>mIoU</a:t>
            </a:r>
            <a:r>
              <a:rPr lang="en-GB" sz="1600" dirty="0" smtClean="0"/>
              <a:t> </a:t>
            </a:r>
            <a:r>
              <a:rPr lang="en-GB" sz="1600" dirty="0"/>
              <a:t>as a </a:t>
            </a:r>
            <a:r>
              <a:rPr lang="en-GB" sz="1600" u="sng" dirty="0"/>
              <a:t>validation metric. </a:t>
            </a:r>
            <a:endParaRPr lang="tr-TR" sz="1600" u="sng" dirty="0" smtClean="0"/>
          </a:p>
          <a:p>
            <a:pPr marL="0" indent="0">
              <a:buNone/>
            </a:pPr>
            <a:endParaRPr lang="tr-TR" sz="1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72" y="2996952"/>
            <a:ext cx="3473506" cy="328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Metin kutusu 5"/>
          <p:cNvSpPr txBox="1"/>
          <p:nvPr/>
        </p:nvSpPr>
        <p:spPr>
          <a:xfrm>
            <a:off x="3779912" y="1294310"/>
            <a:ext cx="3379771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H</a:t>
            </a:r>
            <a:r>
              <a:rPr lang="en-GB" dirty="0" err="1" smtClean="0"/>
              <a:t>yper</a:t>
            </a:r>
            <a:r>
              <a:rPr lang="en-GB" dirty="0" smtClean="0"/>
              <a:t>-parameters :</a:t>
            </a:r>
            <a:endParaRPr lang="tr-TR" dirty="0" smtClean="0"/>
          </a:p>
          <a:p>
            <a:r>
              <a:rPr lang="en-GB" sz="1600" dirty="0" smtClean="0"/>
              <a:t>• Batch size : 8 </a:t>
            </a:r>
            <a:endParaRPr lang="tr-TR" sz="1600" dirty="0" smtClean="0"/>
          </a:p>
          <a:p>
            <a:r>
              <a:rPr lang="en-GB" sz="1600" dirty="0" smtClean="0"/>
              <a:t>• Learning Rate : 0.05 </a:t>
            </a:r>
            <a:endParaRPr lang="tr-TR" sz="1600" dirty="0" smtClean="0"/>
          </a:p>
          <a:p>
            <a:r>
              <a:rPr lang="en-GB" sz="1600" dirty="0" smtClean="0"/>
              <a:t>• Weight Decay : 5e-5 </a:t>
            </a:r>
            <a:endParaRPr lang="tr-TR" sz="1600" dirty="0" smtClean="0"/>
          </a:p>
          <a:p>
            <a:r>
              <a:rPr lang="en-GB" sz="1600" dirty="0" smtClean="0"/>
              <a:t>• Number of epochs : between </a:t>
            </a:r>
            <a:r>
              <a:rPr lang="tr-TR" sz="1600" dirty="0" smtClean="0"/>
              <a:t>20 - 80</a:t>
            </a:r>
          </a:p>
          <a:p>
            <a:r>
              <a:rPr lang="en-GB" sz="1600" dirty="0" smtClean="0"/>
              <a:t>• </a:t>
            </a:r>
            <a:r>
              <a:rPr lang="en-GB" sz="1600" dirty="0" err="1" smtClean="0"/>
              <a:t>Resiz</a:t>
            </a:r>
            <a:r>
              <a:rPr lang="tr-TR" sz="1600" dirty="0" err="1" smtClean="0"/>
              <a:t>ing</a:t>
            </a:r>
            <a:r>
              <a:rPr lang="en-GB" sz="1600" dirty="0" smtClean="0"/>
              <a:t> </a:t>
            </a:r>
            <a:r>
              <a:rPr lang="tr-TR" sz="1600" dirty="0" smtClean="0"/>
              <a:t>: </a:t>
            </a:r>
            <a:r>
              <a:rPr lang="en-GB" sz="1600" dirty="0" smtClean="0"/>
              <a:t>512</a:t>
            </a:r>
            <a:r>
              <a:rPr lang="tr-TR" sz="1600" dirty="0" smtClean="0"/>
              <a:t> x </a:t>
            </a:r>
            <a:r>
              <a:rPr lang="en-GB" sz="1600" dirty="0" smtClean="0"/>
              <a:t>1024</a:t>
            </a:r>
            <a:endParaRPr lang="en-US" sz="1600" dirty="0" smtClean="0"/>
          </a:p>
          <a:p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4891" y="3645024"/>
            <a:ext cx="5532467" cy="2343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Metin kutusu 6"/>
          <p:cNvSpPr txBox="1"/>
          <p:nvPr/>
        </p:nvSpPr>
        <p:spPr>
          <a:xfrm>
            <a:off x="7159683" y="3140968"/>
            <a:ext cx="15540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400" b="1" dirty="0" err="1" smtClean="0"/>
              <a:t>Partition</a:t>
            </a:r>
            <a:r>
              <a:rPr lang="tr-TR" sz="2400" b="1" dirty="0" smtClean="0"/>
              <a:t> A</a:t>
            </a:r>
            <a:endParaRPr lang="en-US" sz="2400" b="1" dirty="0"/>
          </a:p>
        </p:txBody>
      </p:sp>
      <p:cxnSp>
        <p:nvCxnSpPr>
          <p:cNvPr id="11" name="Dirsek Bağlayıcısı 10"/>
          <p:cNvCxnSpPr>
            <a:stCxn id="7" idx="0"/>
          </p:cNvCxnSpPr>
          <p:nvPr/>
        </p:nvCxnSpPr>
        <p:spPr>
          <a:xfrm rot="16200000" flipV="1">
            <a:off x="7153682" y="2357958"/>
            <a:ext cx="1075467" cy="490553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ikdörtgen 11"/>
          <p:cNvSpPr/>
          <p:nvPr/>
        </p:nvSpPr>
        <p:spPr>
          <a:xfrm>
            <a:off x="5947961" y="620688"/>
            <a:ext cx="3170348" cy="14428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600" b="1" dirty="0" smtClean="0"/>
              <a:t>Test set </a:t>
            </a:r>
            <a:r>
              <a:rPr lang="tr-TR" sz="1600" dirty="0" smtClean="0"/>
              <a:t>: 2 </a:t>
            </a:r>
            <a:r>
              <a:rPr lang="tr-TR" sz="1600" dirty="0" err="1" smtClean="0"/>
              <a:t>random</a:t>
            </a:r>
            <a:r>
              <a:rPr lang="tr-TR" sz="1600" dirty="0" smtClean="0"/>
              <a:t> </a:t>
            </a:r>
            <a:r>
              <a:rPr lang="tr-TR" sz="1600" dirty="0" err="1" smtClean="0"/>
              <a:t>images</a:t>
            </a:r>
            <a:r>
              <a:rPr lang="tr-TR" sz="1600" dirty="0" smtClean="0"/>
              <a:t> </a:t>
            </a:r>
            <a:r>
              <a:rPr lang="tr-TR" sz="1600" dirty="0" err="1" smtClean="0"/>
              <a:t>from</a:t>
            </a:r>
            <a:r>
              <a:rPr lang="tr-TR" sz="1600" dirty="0" smtClean="0"/>
              <a:t> </a:t>
            </a:r>
            <a:r>
              <a:rPr lang="tr-TR" sz="1600" dirty="0" err="1" smtClean="0"/>
              <a:t>each</a:t>
            </a:r>
            <a:r>
              <a:rPr lang="tr-TR" sz="1600" dirty="0" smtClean="0"/>
              <a:t> </a:t>
            </a:r>
            <a:r>
              <a:rPr lang="tr-TR" sz="1600" dirty="0" err="1" smtClean="0"/>
              <a:t>city</a:t>
            </a:r>
            <a:r>
              <a:rPr lang="tr-TR" sz="1600" dirty="0" smtClean="0"/>
              <a:t> (in total 42 </a:t>
            </a:r>
            <a:r>
              <a:rPr lang="tr-TR" sz="1600" dirty="0" err="1" smtClean="0"/>
              <a:t>images</a:t>
            </a:r>
            <a:r>
              <a:rPr lang="tr-TR" sz="1600" dirty="0" smtClean="0"/>
              <a:t>)</a:t>
            </a:r>
          </a:p>
          <a:p>
            <a:pPr algn="ctr"/>
            <a:r>
              <a:rPr lang="tr-TR" sz="1600" dirty="0" smtClean="0"/>
              <a:t/>
            </a:r>
            <a:br>
              <a:rPr lang="tr-TR" sz="1600" dirty="0" smtClean="0"/>
            </a:br>
            <a:r>
              <a:rPr lang="tr-TR" sz="1600" b="1" dirty="0" smtClean="0"/>
              <a:t>Train set </a:t>
            </a:r>
            <a:r>
              <a:rPr lang="tr-TR" sz="1600" dirty="0" smtClean="0"/>
              <a:t>: </a:t>
            </a:r>
            <a:r>
              <a:rPr lang="tr-TR" sz="1600" dirty="0" err="1" smtClean="0"/>
              <a:t>all</a:t>
            </a:r>
            <a:r>
              <a:rPr lang="tr-TR" sz="1600" dirty="0" smtClean="0"/>
              <a:t> </a:t>
            </a:r>
            <a:r>
              <a:rPr lang="tr-TR" sz="1600" dirty="0" err="1" smtClean="0"/>
              <a:t>the</a:t>
            </a:r>
            <a:r>
              <a:rPr lang="tr-TR" sz="1600" dirty="0" smtClean="0"/>
              <a:t> </a:t>
            </a:r>
            <a:r>
              <a:rPr lang="tr-TR" sz="1600" dirty="0" err="1" smtClean="0"/>
              <a:t>remaining</a:t>
            </a:r>
            <a:r>
              <a:rPr lang="tr-TR" sz="1600" dirty="0" smtClean="0"/>
              <a:t> ( 708 </a:t>
            </a:r>
            <a:r>
              <a:rPr lang="tr-TR" sz="1600" dirty="0" err="1" smtClean="0"/>
              <a:t>images</a:t>
            </a:r>
            <a:r>
              <a:rPr lang="tr-TR" sz="1600" dirty="0" smtClean="0"/>
              <a:t> )</a:t>
            </a:r>
            <a:br>
              <a:rPr lang="tr-TR" sz="1600" dirty="0" smtClean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713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1856"/>
            <a:ext cx="8229600" cy="1143000"/>
          </a:xfrm>
        </p:spPr>
        <p:txBody>
          <a:bodyPr/>
          <a:lstStyle/>
          <a:p>
            <a:r>
              <a:rPr lang="tr-TR" dirty="0" smtClean="0"/>
              <a:t>Experiment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79512" y="815662"/>
            <a:ext cx="8229600" cy="8206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Centralized </a:t>
            </a:r>
            <a:r>
              <a:rPr lang="en-US" dirty="0" smtClean="0"/>
              <a:t>baseline</a:t>
            </a:r>
            <a:endParaRPr lang="tr-TR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12</a:t>
            </a:fld>
            <a:endParaRPr lang="tr-TR"/>
          </a:p>
        </p:txBody>
      </p:sp>
      <p:sp>
        <p:nvSpPr>
          <p:cNvPr id="8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124980" y="6418255"/>
            <a:ext cx="4112096" cy="365125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  <p:sp>
        <p:nvSpPr>
          <p:cNvPr id="7" name="Metin kutusu 6"/>
          <p:cNvSpPr txBox="1"/>
          <p:nvPr/>
        </p:nvSpPr>
        <p:spPr>
          <a:xfrm>
            <a:off x="1763688" y="5458960"/>
            <a:ext cx="1541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400" b="1" dirty="0" err="1" smtClean="0"/>
              <a:t>Partition</a:t>
            </a:r>
            <a:r>
              <a:rPr lang="tr-TR" sz="2400" b="1" dirty="0" smtClean="0"/>
              <a:t> B</a:t>
            </a:r>
            <a:endParaRPr lang="en-US" sz="2400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465766"/>
            <a:ext cx="6912768" cy="3483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2" name="Dirsek Bağlayıcısı 11"/>
          <p:cNvCxnSpPr>
            <a:stCxn id="7" idx="2"/>
            <a:endCxn id="13" idx="1"/>
          </p:cNvCxnSpPr>
          <p:nvPr/>
        </p:nvCxnSpPr>
        <p:spPr>
          <a:xfrm rot="5400000" flipH="1" flipV="1">
            <a:off x="3952647" y="4437177"/>
            <a:ext cx="65085" cy="2901812"/>
          </a:xfrm>
          <a:prstGeom prst="bentConnector4">
            <a:avLst>
              <a:gd name="adj1" fmla="val -351233"/>
              <a:gd name="adj2" fmla="val 6327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ikdörtgen 12"/>
          <p:cNvSpPr/>
          <p:nvPr/>
        </p:nvSpPr>
        <p:spPr>
          <a:xfrm>
            <a:off x="5436096" y="5329752"/>
            <a:ext cx="2736304" cy="1051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sz="1600" b="1" dirty="0" smtClean="0"/>
          </a:p>
          <a:p>
            <a:pPr algn="ctr"/>
            <a:r>
              <a:rPr lang="tr-TR" sz="1600" b="1" dirty="0" smtClean="0"/>
              <a:t>Train set </a:t>
            </a:r>
            <a:r>
              <a:rPr lang="tr-TR" sz="1600" dirty="0" smtClean="0"/>
              <a:t>: 500 </a:t>
            </a:r>
            <a:r>
              <a:rPr lang="tr-TR" sz="1600" dirty="0" err="1" smtClean="0"/>
              <a:t>images</a:t>
            </a:r>
            <a:endParaRPr lang="tr-TR" sz="1600" dirty="0" smtClean="0"/>
          </a:p>
          <a:p>
            <a:pPr algn="ctr"/>
            <a:r>
              <a:rPr lang="tr-TR" sz="1600" dirty="0" smtClean="0"/>
              <a:t/>
            </a:r>
            <a:br>
              <a:rPr lang="tr-TR" sz="1600" dirty="0" smtClean="0"/>
            </a:br>
            <a:r>
              <a:rPr lang="tr-TR" sz="1600" b="1" dirty="0" smtClean="0"/>
              <a:t>Test set:  </a:t>
            </a:r>
            <a:r>
              <a:rPr lang="tr-TR" sz="1600" dirty="0" smtClean="0"/>
              <a:t>250 </a:t>
            </a:r>
            <a:r>
              <a:rPr lang="tr-TR" sz="1600" dirty="0" err="1" smtClean="0"/>
              <a:t>images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536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1856"/>
            <a:ext cx="8229600" cy="1143000"/>
          </a:xfrm>
        </p:spPr>
        <p:txBody>
          <a:bodyPr/>
          <a:lstStyle/>
          <a:p>
            <a:r>
              <a:rPr lang="tr-TR" dirty="0" err="1" smtClean="0"/>
              <a:t>Method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51520" y="1052736"/>
            <a:ext cx="8229600" cy="820688"/>
          </a:xfrm>
        </p:spPr>
        <p:txBody>
          <a:bodyPr/>
          <a:lstStyle/>
          <a:p>
            <a:pPr marL="0" indent="0">
              <a:buNone/>
            </a:pPr>
            <a:r>
              <a:rPr lang="tr-TR" dirty="0" err="1" smtClean="0"/>
              <a:t>Federated</a:t>
            </a:r>
            <a:r>
              <a:rPr lang="tr-TR" dirty="0" smtClean="0"/>
              <a:t> </a:t>
            </a:r>
            <a:r>
              <a:rPr lang="tr-TR" dirty="0" err="1" smtClean="0"/>
              <a:t>Setting</a:t>
            </a:r>
            <a:endParaRPr lang="en-US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627784" y="6381328"/>
            <a:ext cx="3680048" cy="365125"/>
          </a:xfrm>
        </p:spPr>
        <p:txBody>
          <a:bodyPr/>
          <a:lstStyle/>
          <a:p>
            <a:r>
              <a:rPr lang="tr-TR" dirty="0" err="1" smtClean="0"/>
              <a:t>Politecnico</a:t>
            </a:r>
            <a:r>
              <a:rPr lang="tr-TR" dirty="0" smtClean="0"/>
              <a:t> </a:t>
            </a:r>
            <a:r>
              <a:rPr lang="tr-TR" dirty="0" err="1" smtClean="0"/>
              <a:t>di</a:t>
            </a:r>
            <a:r>
              <a:rPr lang="tr-TR" dirty="0" smtClean="0"/>
              <a:t> Torino – Advanced Machine Learning</a:t>
            </a:r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13</a:t>
            </a:fld>
            <a:endParaRPr lang="tr-TR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908720"/>
            <a:ext cx="5656759" cy="33060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Metin kutusu 5"/>
          <p:cNvSpPr txBox="1"/>
          <p:nvPr/>
        </p:nvSpPr>
        <p:spPr>
          <a:xfrm>
            <a:off x="5060118" y="4163040"/>
            <a:ext cx="2896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b="1" baseline="-25000" dirty="0" err="1" smtClean="0"/>
              <a:t>FedAvg</a:t>
            </a:r>
            <a:r>
              <a:rPr lang="tr-TR" sz="3600" b="1" baseline="-25000" dirty="0" smtClean="0"/>
              <a:t> </a:t>
            </a:r>
            <a:r>
              <a:rPr lang="tr-TR" sz="3600" b="1" baseline="-25000" dirty="0" err="1" smtClean="0"/>
              <a:t>algorithm</a:t>
            </a:r>
            <a:endParaRPr lang="en-US" sz="3600" b="1" baseline="-25000" dirty="0"/>
          </a:p>
        </p:txBody>
      </p:sp>
      <p:sp>
        <p:nvSpPr>
          <p:cNvPr id="11" name="Başlık 1"/>
          <p:cNvSpPr txBox="1">
            <a:spLocks/>
          </p:cNvSpPr>
          <p:nvPr/>
        </p:nvSpPr>
        <p:spPr>
          <a:xfrm>
            <a:off x="107504" y="4373354"/>
            <a:ext cx="313184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4000" dirty="0" smtClean="0"/>
              <a:t>Data </a:t>
            </a:r>
            <a:r>
              <a:rPr lang="tr-TR" sz="4000" dirty="0" err="1" smtClean="0"/>
              <a:t>Splits</a:t>
            </a:r>
            <a:endParaRPr lang="en-US" sz="4000" dirty="0"/>
          </a:p>
        </p:txBody>
      </p:sp>
      <p:sp>
        <p:nvSpPr>
          <p:cNvPr id="8" name="Metin kutusu 7"/>
          <p:cNvSpPr txBox="1"/>
          <p:nvPr/>
        </p:nvSpPr>
        <p:spPr>
          <a:xfrm>
            <a:off x="444757" y="5504781"/>
            <a:ext cx="44256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/>
              <a:t>Heterogeneous</a:t>
            </a:r>
            <a:r>
              <a:rPr lang="tr-TR" dirty="0" smtClean="0"/>
              <a:t>: </a:t>
            </a:r>
            <a:r>
              <a:rPr lang="tr-TR" dirty="0" err="1" smtClean="0"/>
              <a:t>each</a:t>
            </a:r>
            <a:r>
              <a:rPr lang="tr-TR" dirty="0"/>
              <a:t> </a:t>
            </a:r>
            <a:r>
              <a:rPr lang="tr-TR" dirty="0" err="1" smtClean="0"/>
              <a:t>client</a:t>
            </a:r>
            <a:r>
              <a:rPr lang="tr-TR" dirty="0" smtClean="0"/>
              <a:t> </a:t>
            </a:r>
            <a:r>
              <a:rPr lang="tr-TR" dirty="0" smtClean="0">
                <a:sym typeface="Wingdings" pitchFamily="2" charset="2"/>
              </a:rPr>
              <a:t> 1 </a:t>
            </a:r>
            <a:r>
              <a:rPr lang="tr-TR" dirty="0" err="1" smtClean="0">
                <a:sym typeface="Wingdings" pitchFamily="2" charset="2"/>
              </a:rPr>
              <a:t>city</a:t>
            </a:r>
            <a:endParaRPr lang="tr-TR" dirty="0" smtClean="0">
              <a:sym typeface="Wingdings" pitchFamily="2" charset="2"/>
            </a:endParaRPr>
          </a:p>
          <a:p>
            <a:r>
              <a:rPr lang="tr-TR" dirty="0" err="1" smtClean="0">
                <a:sym typeface="Wingdings" pitchFamily="2" charset="2"/>
              </a:rPr>
              <a:t>Uniform</a:t>
            </a:r>
            <a:r>
              <a:rPr lang="tr-TR" dirty="0" smtClean="0">
                <a:sym typeface="Wingdings" pitchFamily="2" charset="2"/>
              </a:rPr>
              <a:t>:              </a:t>
            </a:r>
            <a:r>
              <a:rPr lang="tr-TR" dirty="0" err="1" smtClean="0">
                <a:sym typeface="Wingdings" pitchFamily="2" charset="2"/>
              </a:rPr>
              <a:t>each</a:t>
            </a:r>
            <a:r>
              <a:rPr lang="tr-TR" dirty="0" smtClean="0"/>
              <a:t> </a:t>
            </a:r>
            <a:r>
              <a:rPr lang="tr-TR" dirty="0" err="1" smtClean="0"/>
              <a:t>client</a:t>
            </a:r>
            <a:r>
              <a:rPr lang="tr-TR" dirty="0" smtClean="0"/>
              <a:t> </a:t>
            </a:r>
            <a:r>
              <a:rPr lang="tr-TR" dirty="0" smtClean="0">
                <a:sym typeface="Wingdings" pitchFamily="2" charset="2"/>
              </a:rPr>
              <a:t> </a:t>
            </a:r>
            <a:r>
              <a:rPr lang="tr-TR" dirty="0" err="1" smtClean="0">
                <a:sym typeface="Wingdings" pitchFamily="2" charset="2"/>
              </a:rPr>
              <a:t>multiple</a:t>
            </a:r>
            <a:r>
              <a:rPr lang="tr-TR" dirty="0" smtClean="0">
                <a:sym typeface="Wingdings" pitchFamily="2" charset="2"/>
              </a:rPr>
              <a:t> </a:t>
            </a:r>
            <a:r>
              <a:rPr lang="tr-TR" dirty="0" err="1" smtClean="0">
                <a:sym typeface="Wingdings" pitchFamily="2" charset="2"/>
              </a:rPr>
              <a:t>cities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03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Experiment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83568" y="1268761"/>
            <a:ext cx="2952328" cy="1296144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tr-TR" sz="2200" b="1" dirty="0" smtClean="0"/>
              <a:t>H</a:t>
            </a:r>
            <a:r>
              <a:rPr lang="en-GB" sz="2200" b="1" dirty="0" err="1" smtClean="0"/>
              <a:t>yperparameters</a:t>
            </a:r>
            <a:r>
              <a:rPr lang="en-GB" sz="2200" b="1" dirty="0" smtClean="0"/>
              <a:t>:</a:t>
            </a:r>
            <a:endParaRPr lang="tr-TR" sz="2200" b="1" dirty="0" smtClean="0"/>
          </a:p>
          <a:p>
            <a:pPr marL="0" indent="0">
              <a:buNone/>
            </a:pPr>
            <a:r>
              <a:rPr lang="en-GB" sz="2200" b="1" dirty="0" smtClean="0"/>
              <a:t> </a:t>
            </a:r>
            <a:endParaRPr lang="tr-TR" sz="2200" b="1" dirty="0" smtClean="0"/>
          </a:p>
          <a:p>
            <a:r>
              <a:rPr lang="en-GB" sz="2000" dirty="0" smtClean="0"/>
              <a:t>Batch </a:t>
            </a:r>
            <a:r>
              <a:rPr lang="en-GB" sz="2000" dirty="0"/>
              <a:t>size : 4 </a:t>
            </a:r>
            <a:endParaRPr lang="tr-TR" sz="2000" dirty="0" smtClean="0"/>
          </a:p>
          <a:p>
            <a:r>
              <a:rPr lang="en-GB" sz="2000" dirty="0" smtClean="0"/>
              <a:t>Learning </a:t>
            </a:r>
            <a:r>
              <a:rPr lang="en-GB" sz="2000" dirty="0"/>
              <a:t>Rate : 0.05 </a:t>
            </a:r>
            <a:endParaRPr lang="tr-TR" sz="2000" dirty="0" smtClean="0"/>
          </a:p>
          <a:p>
            <a:r>
              <a:rPr lang="en-GB" sz="2000" dirty="0" smtClean="0"/>
              <a:t>Weight </a:t>
            </a:r>
            <a:r>
              <a:rPr lang="en-GB" sz="2000" dirty="0"/>
              <a:t>Decay : </a:t>
            </a:r>
            <a:r>
              <a:rPr lang="en-GB" sz="2000" dirty="0" smtClean="0"/>
              <a:t>5e-5</a:t>
            </a:r>
            <a:endParaRPr lang="tr-TR" sz="2000" dirty="0" smtClean="0"/>
          </a:p>
          <a:p>
            <a:r>
              <a:rPr lang="tr-TR" sz="2000" dirty="0"/>
              <a:t>Size :</a:t>
            </a:r>
            <a:r>
              <a:rPr lang="en-GB" sz="2000" dirty="0"/>
              <a:t> 512</a:t>
            </a:r>
            <a:r>
              <a:rPr lang="tr-TR" sz="2000" dirty="0"/>
              <a:t> x</a:t>
            </a:r>
            <a:r>
              <a:rPr lang="en-GB" sz="2000" dirty="0"/>
              <a:t> 1024 </a:t>
            </a:r>
            <a:r>
              <a:rPr lang="en-GB" sz="2000" dirty="0" smtClean="0"/>
              <a:t> </a:t>
            </a:r>
            <a:endParaRPr lang="tr-TR" sz="2000" dirty="0" smtClean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14</a:t>
            </a:fld>
            <a:endParaRPr lang="tr-TR"/>
          </a:p>
        </p:txBody>
      </p:sp>
      <p:sp>
        <p:nvSpPr>
          <p:cNvPr id="6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411760" y="6381328"/>
            <a:ext cx="3968080" cy="365125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  <p:sp>
        <p:nvSpPr>
          <p:cNvPr id="7" name="Metin kutusu 6"/>
          <p:cNvSpPr txBox="1"/>
          <p:nvPr/>
        </p:nvSpPr>
        <p:spPr>
          <a:xfrm>
            <a:off x="2771800" y="1419446"/>
            <a:ext cx="226850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endParaRPr lang="tr-TR" sz="1400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tr-TR" sz="1400" dirty="0" err="1" smtClean="0">
                <a:solidFill>
                  <a:srgbClr val="FF0000"/>
                </a:solidFill>
              </a:rPr>
              <a:t>Epochs</a:t>
            </a:r>
            <a:r>
              <a:rPr lang="tr-TR" sz="1400" dirty="0" smtClean="0">
                <a:solidFill>
                  <a:srgbClr val="FF0000"/>
                </a:solidFill>
              </a:rPr>
              <a:t> </a:t>
            </a:r>
            <a:r>
              <a:rPr lang="tr-TR" sz="1400" dirty="0" err="1">
                <a:solidFill>
                  <a:srgbClr val="FF0000"/>
                </a:solidFill>
              </a:rPr>
              <a:t>per</a:t>
            </a:r>
            <a:r>
              <a:rPr lang="tr-TR" sz="1400" dirty="0">
                <a:solidFill>
                  <a:srgbClr val="FF0000"/>
                </a:solidFill>
              </a:rPr>
              <a:t> </a:t>
            </a:r>
            <a:r>
              <a:rPr lang="tr-TR" sz="1400" dirty="0" err="1">
                <a:solidFill>
                  <a:srgbClr val="FF0000"/>
                </a:solidFill>
              </a:rPr>
              <a:t>client</a:t>
            </a:r>
            <a:r>
              <a:rPr lang="en-GB" sz="1400" dirty="0">
                <a:solidFill>
                  <a:srgbClr val="FF0000"/>
                </a:solidFill>
              </a:rPr>
              <a:t>: </a:t>
            </a:r>
            <a:r>
              <a:rPr lang="tr-TR" sz="1400" dirty="0" smtClean="0">
                <a:solidFill>
                  <a:srgbClr val="FF0000"/>
                </a:solidFill>
              </a:rPr>
              <a:t>10-12</a:t>
            </a:r>
            <a:r>
              <a:rPr lang="en-GB" sz="1400" dirty="0" smtClean="0">
                <a:solidFill>
                  <a:srgbClr val="FF0000"/>
                </a:solidFill>
              </a:rPr>
              <a:t> </a:t>
            </a:r>
            <a:endParaRPr lang="tr-TR" sz="1400" dirty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 smtClean="0">
                <a:solidFill>
                  <a:srgbClr val="FF0000"/>
                </a:solidFill>
              </a:rPr>
              <a:t>Rounds</a:t>
            </a:r>
            <a:r>
              <a:rPr lang="en-GB" sz="1400" dirty="0">
                <a:solidFill>
                  <a:srgbClr val="FF0000"/>
                </a:solidFill>
              </a:rPr>
              <a:t>: 8 </a:t>
            </a:r>
            <a:endParaRPr lang="tr-TR" sz="1400" dirty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>
                <a:solidFill>
                  <a:srgbClr val="FF0000"/>
                </a:solidFill>
              </a:rPr>
              <a:t>Clients selected: 10/tot </a:t>
            </a:r>
            <a:endParaRPr lang="tr-TR" sz="1400" dirty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tr-TR" sz="1400" dirty="0" err="1">
                <a:solidFill>
                  <a:srgbClr val="FF0000"/>
                </a:solidFill>
              </a:rPr>
              <a:t>Images</a:t>
            </a:r>
            <a:r>
              <a:rPr lang="tr-TR" sz="1400" dirty="0">
                <a:solidFill>
                  <a:srgbClr val="FF0000"/>
                </a:solidFill>
              </a:rPr>
              <a:t> </a:t>
            </a:r>
            <a:r>
              <a:rPr lang="tr-TR" sz="1400" dirty="0" err="1">
                <a:solidFill>
                  <a:srgbClr val="FF0000"/>
                </a:solidFill>
              </a:rPr>
              <a:t>per</a:t>
            </a:r>
            <a:r>
              <a:rPr lang="tr-TR" sz="1400" dirty="0">
                <a:solidFill>
                  <a:srgbClr val="FF0000"/>
                </a:solidFill>
              </a:rPr>
              <a:t> </a:t>
            </a:r>
            <a:r>
              <a:rPr lang="tr-TR" sz="1400" dirty="0" err="1">
                <a:solidFill>
                  <a:srgbClr val="FF0000"/>
                </a:solidFill>
              </a:rPr>
              <a:t>client</a:t>
            </a:r>
            <a:r>
              <a:rPr lang="tr-TR" sz="1400" dirty="0">
                <a:solidFill>
                  <a:srgbClr val="FF0000"/>
                </a:solidFill>
              </a:rPr>
              <a:t>: &lt;20</a:t>
            </a:r>
            <a:endParaRPr lang="en-US" sz="1400" dirty="0">
              <a:solidFill>
                <a:srgbClr val="FF0000"/>
              </a:solidFill>
            </a:endParaRPr>
          </a:p>
          <a:p>
            <a:endParaRPr lang="en-US" sz="16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609039"/>
            <a:ext cx="4067085" cy="27159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Metin kutusu 7"/>
          <p:cNvSpPr txBox="1"/>
          <p:nvPr/>
        </p:nvSpPr>
        <p:spPr>
          <a:xfrm>
            <a:off x="971600" y="5406008"/>
            <a:ext cx="197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Partition A uniform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2626034"/>
            <a:ext cx="3960440" cy="25878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Metin kutusu 10"/>
          <p:cNvSpPr txBox="1"/>
          <p:nvPr/>
        </p:nvSpPr>
        <p:spPr>
          <a:xfrm>
            <a:off x="5148064" y="5406008"/>
            <a:ext cx="2648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Partition A heterogeneous</a:t>
            </a:r>
          </a:p>
        </p:txBody>
      </p:sp>
    </p:spTree>
    <p:extLst>
      <p:ext uri="{BB962C8B-B14F-4D97-AF65-F5344CB8AC3E}">
        <p14:creationId xmlns:p14="http://schemas.microsoft.com/office/powerpoint/2010/main" val="407090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Experiment</a:t>
            </a:r>
            <a:endParaRPr lang="en-US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15</a:t>
            </a:fld>
            <a:endParaRPr lang="tr-TR"/>
          </a:p>
        </p:txBody>
      </p:sp>
      <p:sp>
        <p:nvSpPr>
          <p:cNvPr id="6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411760" y="6381328"/>
            <a:ext cx="3968080" cy="365125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971600" y="4168371"/>
            <a:ext cx="1971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Partition </a:t>
            </a:r>
            <a:r>
              <a:rPr lang="tr-TR" dirty="0" smtClean="0"/>
              <a:t>B</a:t>
            </a:r>
            <a:r>
              <a:rPr lang="en-US" dirty="0" smtClean="0"/>
              <a:t> </a:t>
            </a:r>
            <a:r>
              <a:rPr lang="en-US" dirty="0"/>
              <a:t>uniform</a:t>
            </a:r>
          </a:p>
        </p:txBody>
      </p:sp>
      <p:sp>
        <p:nvSpPr>
          <p:cNvPr id="11" name="Metin kutusu 10"/>
          <p:cNvSpPr txBox="1"/>
          <p:nvPr/>
        </p:nvSpPr>
        <p:spPr>
          <a:xfrm>
            <a:off x="5415516" y="4146909"/>
            <a:ext cx="264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Partition </a:t>
            </a:r>
            <a:r>
              <a:rPr lang="tr-TR" dirty="0" smtClean="0"/>
              <a:t>B</a:t>
            </a:r>
            <a:r>
              <a:rPr lang="en-US" dirty="0" smtClean="0"/>
              <a:t> </a:t>
            </a:r>
            <a:r>
              <a:rPr lang="en-US" dirty="0"/>
              <a:t>heterogeneous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1358615"/>
            <a:ext cx="4248472" cy="2739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268760"/>
            <a:ext cx="4183612" cy="2829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31" y="4725144"/>
            <a:ext cx="8418214" cy="139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16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1856"/>
            <a:ext cx="8229600" cy="1143000"/>
          </a:xfrm>
        </p:spPr>
        <p:txBody>
          <a:bodyPr/>
          <a:lstStyle/>
          <a:p>
            <a:r>
              <a:rPr lang="tr-TR" dirty="0" err="1" smtClean="0"/>
              <a:t>Method</a:t>
            </a:r>
            <a:endParaRPr lang="en-US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627784" y="6381328"/>
            <a:ext cx="3680048" cy="365125"/>
          </a:xfrm>
        </p:spPr>
        <p:txBody>
          <a:bodyPr/>
          <a:lstStyle/>
          <a:p>
            <a:r>
              <a:rPr lang="tr-TR" dirty="0" err="1" smtClean="0"/>
              <a:t>Politecnico</a:t>
            </a:r>
            <a:r>
              <a:rPr lang="tr-TR" dirty="0" smtClean="0"/>
              <a:t> </a:t>
            </a:r>
            <a:r>
              <a:rPr lang="tr-TR" dirty="0" err="1" smtClean="0"/>
              <a:t>di</a:t>
            </a:r>
            <a:r>
              <a:rPr lang="tr-TR" dirty="0" smtClean="0"/>
              <a:t> Torino – Advanced Machine Learning</a:t>
            </a:r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16</a:t>
            </a:fld>
            <a:endParaRPr lang="tr-TR"/>
          </a:p>
        </p:txBody>
      </p:sp>
      <p:sp>
        <p:nvSpPr>
          <p:cNvPr id="7" name="İçerik Yer Tutucusu 6"/>
          <p:cNvSpPr>
            <a:spLocks noGrp="1"/>
          </p:cNvSpPr>
          <p:nvPr>
            <p:ph idx="1"/>
          </p:nvPr>
        </p:nvSpPr>
        <p:spPr>
          <a:xfrm>
            <a:off x="323528" y="820494"/>
            <a:ext cx="8231699" cy="4696738"/>
          </a:xfrm>
        </p:spPr>
        <p:txBody>
          <a:bodyPr>
            <a:noAutofit/>
          </a:bodyPr>
          <a:lstStyle/>
          <a:p>
            <a:r>
              <a:rPr lang="tr-TR" sz="2400" dirty="0" smtClean="0"/>
              <a:t>Domain Adaptation</a:t>
            </a:r>
          </a:p>
          <a:p>
            <a:r>
              <a:rPr lang="tr-TR" sz="2400" dirty="0"/>
              <a:t>M</a:t>
            </a:r>
            <a:r>
              <a:rPr lang="en-US" sz="2400" dirty="0"/>
              <a:t>ore practical </a:t>
            </a:r>
            <a:r>
              <a:rPr lang="en-US" sz="2400" dirty="0" smtClean="0"/>
              <a:t>scenario</a:t>
            </a:r>
            <a:endParaRPr lang="en-US" sz="2400" dirty="0"/>
          </a:p>
          <a:p>
            <a:endParaRPr lang="tr-TR" sz="2400" dirty="0" smtClean="0"/>
          </a:p>
          <a:p>
            <a:endParaRPr lang="tr-TR" sz="2400" b="1" dirty="0" smtClean="0"/>
          </a:p>
          <a:p>
            <a:endParaRPr lang="tr-TR" sz="2400" b="1" dirty="0" smtClean="0"/>
          </a:p>
          <a:p>
            <a:endParaRPr lang="tr-TR" sz="2400" b="1" dirty="0" smtClean="0"/>
          </a:p>
          <a:p>
            <a:endParaRPr lang="tr-TR" sz="2400" b="1" dirty="0" smtClean="0"/>
          </a:p>
          <a:p>
            <a:endParaRPr lang="tr-TR" sz="2400" b="1" dirty="0" smtClean="0"/>
          </a:p>
          <a:p>
            <a:endParaRPr lang="tr-TR" sz="2400" b="1" dirty="0" smtClean="0"/>
          </a:p>
          <a:p>
            <a:r>
              <a:rPr lang="tr-TR" sz="2400" b="1" dirty="0" smtClean="0"/>
              <a:t>GTA5</a:t>
            </a:r>
            <a:r>
              <a:rPr lang="tr-TR" sz="2400" dirty="0" smtClean="0"/>
              <a:t>[7] </a:t>
            </a:r>
            <a:r>
              <a:rPr lang="tr-TR" sz="2400" dirty="0" err="1" smtClean="0"/>
              <a:t>dataset</a:t>
            </a:r>
            <a:endParaRPr lang="tr-TR" sz="2400" dirty="0"/>
          </a:p>
        </p:txBody>
      </p:sp>
      <p:pic>
        <p:nvPicPr>
          <p:cNvPr id="1026" name="Picture 2" descr="GitHub - oscarmcnulty/gta-3d-dataset: A dataset of 2D imagery, 3D point  cloud data, and 3D vehicle bounding box labels all generated using the  Grand Theft Auto 5 game engine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4653136"/>
            <a:ext cx="4517990" cy="1479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İçerik Yer Tutucusu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028" y="2132856"/>
            <a:ext cx="5653172" cy="2594197"/>
          </a:xfrm>
          <a:prstGeom prst="rect">
            <a:avLst/>
          </a:prstGeom>
        </p:spPr>
      </p:pic>
      <p:sp>
        <p:nvSpPr>
          <p:cNvPr id="8" name="Metin kutusu 7"/>
          <p:cNvSpPr txBox="1"/>
          <p:nvPr/>
        </p:nvSpPr>
        <p:spPr>
          <a:xfrm>
            <a:off x="4770966" y="1948190"/>
            <a:ext cx="1470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smtClean="0"/>
              <a:t>GTA5 </a:t>
            </a:r>
            <a:r>
              <a:rPr lang="tr-TR" b="1" dirty="0" err="1" smtClean="0"/>
              <a:t>Dataset</a:t>
            </a:r>
            <a:endParaRPr lang="en-US" b="1" dirty="0"/>
          </a:p>
        </p:txBody>
      </p:sp>
      <p:sp>
        <p:nvSpPr>
          <p:cNvPr id="9" name="Sağ Ok 8"/>
          <p:cNvSpPr/>
          <p:nvPr/>
        </p:nvSpPr>
        <p:spPr>
          <a:xfrm flipH="1">
            <a:off x="6228184" y="2024844"/>
            <a:ext cx="1440160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/>
          <p:cNvSpPr/>
          <p:nvPr/>
        </p:nvSpPr>
        <p:spPr>
          <a:xfrm>
            <a:off x="7668344" y="1816458"/>
            <a:ext cx="13247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r-TR" b="1" dirty="0" smtClean="0">
                <a:sym typeface="Wingdings" pitchFamily="2" charset="2"/>
              </a:rPr>
              <a:t>Real </a:t>
            </a:r>
            <a:r>
              <a:rPr lang="tr-TR" b="1" dirty="0" err="1" smtClean="0">
                <a:sym typeface="Wingdings" pitchFamily="2" charset="2"/>
              </a:rPr>
              <a:t>world</a:t>
            </a:r>
            <a:endParaRPr lang="tr-TR" b="1" dirty="0">
              <a:sym typeface="Wingdings" pitchFamily="2" charset="2"/>
            </a:endParaRPr>
          </a:p>
          <a:p>
            <a:pPr algn="ctr"/>
            <a:r>
              <a:rPr lang="tr-TR" b="1" dirty="0" smtClean="0">
                <a:sym typeface="Wingdings" pitchFamily="2" charset="2"/>
              </a:rPr>
              <a:t>(</a:t>
            </a:r>
            <a:r>
              <a:rPr lang="tr-TR" b="1" dirty="0" err="1" smtClean="0">
                <a:sym typeface="Wingdings" pitchFamily="2" charset="2"/>
              </a:rPr>
              <a:t>Cityscapes</a:t>
            </a:r>
            <a:r>
              <a:rPr lang="tr-TR" b="1" dirty="0" smtClean="0">
                <a:sym typeface="Wingdings" pitchFamily="2" charset="2"/>
              </a:rPr>
              <a:t>)</a:t>
            </a:r>
            <a:endParaRPr lang="en-US" b="1" dirty="0"/>
          </a:p>
        </p:txBody>
      </p:sp>
      <p:sp>
        <p:nvSpPr>
          <p:cNvPr id="11" name="Metin kutusu 10"/>
          <p:cNvSpPr txBox="1"/>
          <p:nvPr/>
        </p:nvSpPr>
        <p:spPr>
          <a:xfrm>
            <a:off x="6372200" y="1585626"/>
            <a:ext cx="1402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200" dirty="0" err="1" smtClean="0"/>
              <a:t>Fourier</a:t>
            </a:r>
            <a:endParaRPr lang="tr-TR" sz="1200" dirty="0" smtClean="0"/>
          </a:p>
          <a:p>
            <a:pPr algn="ctr"/>
            <a:r>
              <a:rPr lang="tr-TR" sz="1200" dirty="0" smtClean="0"/>
              <a:t>Domain Adaptation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31213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383924" y="-9255"/>
            <a:ext cx="8229600" cy="773959"/>
          </a:xfrm>
        </p:spPr>
        <p:txBody>
          <a:bodyPr/>
          <a:lstStyle/>
          <a:p>
            <a:r>
              <a:rPr lang="tr-TR" dirty="0"/>
              <a:t>Experiment</a:t>
            </a:r>
            <a:endParaRPr lang="en-US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17</a:t>
            </a:fld>
            <a:endParaRPr lang="tr-TR"/>
          </a:p>
        </p:txBody>
      </p:sp>
      <p:sp>
        <p:nvSpPr>
          <p:cNvPr id="6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411760" y="6381328"/>
            <a:ext cx="3968080" cy="365125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74" y="877362"/>
            <a:ext cx="8202407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544183"/>
            <a:ext cx="8604447" cy="179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Metin kutusu 3"/>
          <p:cNvSpPr txBox="1"/>
          <p:nvPr/>
        </p:nvSpPr>
        <p:spPr>
          <a:xfrm>
            <a:off x="323528" y="692696"/>
            <a:ext cx="3480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Training on GTA5 – </a:t>
            </a:r>
            <a:r>
              <a:rPr lang="tr-TR" dirty="0" err="1" smtClean="0"/>
              <a:t>Testing</a:t>
            </a:r>
            <a:r>
              <a:rPr lang="tr-TR" dirty="0" smtClean="0"/>
              <a:t> on GTA5</a:t>
            </a:r>
            <a:endParaRPr lang="en-US" dirty="0"/>
          </a:p>
        </p:txBody>
      </p:sp>
      <p:sp>
        <p:nvSpPr>
          <p:cNvPr id="14" name="Metin kutusu 13"/>
          <p:cNvSpPr txBox="1"/>
          <p:nvPr/>
        </p:nvSpPr>
        <p:spPr>
          <a:xfrm>
            <a:off x="323528" y="2420888"/>
            <a:ext cx="3969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Training on GTA5 – </a:t>
            </a:r>
            <a:r>
              <a:rPr lang="tr-TR" dirty="0" err="1" smtClean="0"/>
              <a:t>Testing</a:t>
            </a:r>
            <a:r>
              <a:rPr lang="tr-TR" dirty="0" smtClean="0"/>
              <a:t> on </a:t>
            </a:r>
            <a:r>
              <a:rPr lang="tr-TR" dirty="0" err="1" smtClean="0"/>
              <a:t>Cityscapes</a:t>
            </a:r>
            <a:endParaRPr lang="en-US" dirty="0"/>
          </a:p>
        </p:txBody>
      </p:sp>
      <p:sp>
        <p:nvSpPr>
          <p:cNvPr id="7" name="Metin kutusu 6"/>
          <p:cNvSpPr txBox="1"/>
          <p:nvPr/>
        </p:nvSpPr>
        <p:spPr>
          <a:xfrm>
            <a:off x="8028384" y="3266202"/>
            <a:ext cx="1160895" cy="3795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400" baseline="-25000" dirty="0" err="1" smtClean="0"/>
              <a:t>mIoU</a:t>
            </a:r>
            <a:r>
              <a:rPr lang="tr-TR" sz="2400" baseline="-25000" dirty="0" smtClean="0"/>
              <a:t>=</a:t>
            </a:r>
            <a:r>
              <a:rPr lang="tr-TR" sz="2800" b="1" baseline="-25000" dirty="0" smtClean="0"/>
              <a:t>13%</a:t>
            </a:r>
            <a:endParaRPr lang="en-US" sz="2400" b="1" baseline="-25000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74" y="4437112"/>
            <a:ext cx="5976664" cy="1682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Metin kutusu 16"/>
          <p:cNvSpPr txBox="1"/>
          <p:nvPr/>
        </p:nvSpPr>
        <p:spPr>
          <a:xfrm>
            <a:off x="6348051" y="4841153"/>
            <a:ext cx="26642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smtClean="0"/>
              <a:t>GTA5 </a:t>
            </a:r>
            <a:r>
              <a:rPr lang="tr-TR" dirty="0" err="1" smtClean="0"/>
              <a:t>image</a:t>
            </a:r>
            <a:r>
              <a:rPr lang="tr-TR" dirty="0" smtClean="0"/>
              <a:t> </a:t>
            </a:r>
            <a:r>
              <a:rPr lang="tr-TR" dirty="0" err="1" smtClean="0"/>
              <a:t>transformed</a:t>
            </a:r>
            <a:r>
              <a:rPr lang="tr-TR" dirty="0" smtClean="0"/>
              <a:t> </a:t>
            </a:r>
            <a:r>
              <a:rPr lang="tr-TR" dirty="0" err="1" smtClean="0"/>
              <a:t>with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average</a:t>
            </a:r>
            <a:r>
              <a:rPr lang="tr-TR" dirty="0" smtClean="0"/>
              <a:t> </a:t>
            </a:r>
            <a:r>
              <a:rPr lang="tr-TR" dirty="0" err="1" smtClean="0"/>
              <a:t>style</a:t>
            </a:r>
            <a:r>
              <a:rPr lang="tr-TR" dirty="0" smtClean="0"/>
              <a:t> </a:t>
            </a:r>
            <a:r>
              <a:rPr lang="tr-TR" dirty="0" err="1" smtClean="0"/>
              <a:t>from</a:t>
            </a:r>
            <a:r>
              <a:rPr lang="tr-TR" dirty="0" smtClean="0"/>
              <a:t> a </a:t>
            </a:r>
            <a:r>
              <a:rPr lang="tr-TR" dirty="0" err="1" smtClean="0"/>
              <a:t>random</a:t>
            </a:r>
            <a:r>
              <a:rPr lang="tr-TR" dirty="0" smtClean="0"/>
              <a:t> </a:t>
            </a:r>
            <a:r>
              <a:rPr lang="tr-TR" dirty="0" err="1" smtClean="0"/>
              <a:t>city</a:t>
            </a:r>
            <a:r>
              <a:rPr lang="tr-TR" dirty="0" smtClean="0"/>
              <a:t> in </a:t>
            </a:r>
            <a:r>
              <a:rPr lang="tr-TR" dirty="0" err="1" smtClean="0"/>
              <a:t>Cityscapes</a:t>
            </a:r>
            <a:endParaRPr lang="en-US" dirty="0"/>
          </a:p>
        </p:txBody>
      </p:sp>
      <p:cxnSp>
        <p:nvCxnSpPr>
          <p:cNvPr id="12" name="Düz Ok Bağlayıcısı 11"/>
          <p:cNvCxnSpPr/>
          <p:nvPr/>
        </p:nvCxnSpPr>
        <p:spPr>
          <a:xfrm>
            <a:off x="3131840" y="5157192"/>
            <a:ext cx="43204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etin kutusu 12"/>
          <p:cNvSpPr txBox="1"/>
          <p:nvPr/>
        </p:nvSpPr>
        <p:spPr>
          <a:xfrm>
            <a:off x="3083208" y="4841153"/>
            <a:ext cx="485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b="1" dirty="0" smtClean="0"/>
              <a:t>FDA</a:t>
            </a:r>
            <a:endParaRPr lang="en-US" sz="1600" b="1" dirty="0"/>
          </a:p>
        </p:txBody>
      </p:sp>
      <p:sp>
        <p:nvSpPr>
          <p:cNvPr id="21" name="Metin kutusu 20"/>
          <p:cNvSpPr txBox="1"/>
          <p:nvPr/>
        </p:nvSpPr>
        <p:spPr>
          <a:xfrm>
            <a:off x="3010271" y="5164318"/>
            <a:ext cx="6751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200" b="1" dirty="0" smtClean="0"/>
              <a:t>L = 0.01</a:t>
            </a:r>
            <a:endParaRPr lang="en-US" sz="1600" b="1" dirty="0"/>
          </a:p>
        </p:txBody>
      </p:sp>
      <p:sp>
        <p:nvSpPr>
          <p:cNvPr id="3" name="Metin kutusu 2"/>
          <p:cNvSpPr txBox="1"/>
          <p:nvPr/>
        </p:nvSpPr>
        <p:spPr>
          <a:xfrm>
            <a:off x="3568213" y="877362"/>
            <a:ext cx="13122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 err="1" smtClean="0"/>
              <a:t>Ground</a:t>
            </a:r>
            <a:r>
              <a:rPr lang="tr-TR" sz="1600" b="1" dirty="0" smtClean="0"/>
              <a:t> </a:t>
            </a:r>
            <a:r>
              <a:rPr lang="tr-TR" sz="1600" b="1" dirty="0" err="1" smtClean="0"/>
              <a:t>truth</a:t>
            </a:r>
            <a:endParaRPr lang="en-US" sz="1600" b="1" dirty="0"/>
          </a:p>
        </p:txBody>
      </p:sp>
      <p:sp>
        <p:nvSpPr>
          <p:cNvPr id="16" name="Metin kutusu 15"/>
          <p:cNvSpPr txBox="1"/>
          <p:nvPr/>
        </p:nvSpPr>
        <p:spPr>
          <a:xfrm>
            <a:off x="6455187" y="892751"/>
            <a:ext cx="1057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 err="1" smtClean="0"/>
              <a:t>prediction</a:t>
            </a:r>
            <a:endParaRPr lang="en-US" sz="1600" b="1" dirty="0"/>
          </a:p>
        </p:txBody>
      </p:sp>
      <p:sp>
        <p:nvSpPr>
          <p:cNvPr id="18" name="Metin kutusu 17"/>
          <p:cNvSpPr txBox="1"/>
          <p:nvPr/>
        </p:nvSpPr>
        <p:spPr>
          <a:xfrm>
            <a:off x="3563888" y="2620943"/>
            <a:ext cx="13122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 err="1" smtClean="0"/>
              <a:t>Ground</a:t>
            </a:r>
            <a:r>
              <a:rPr lang="tr-TR" sz="1600" b="1" dirty="0" smtClean="0"/>
              <a:t> </a:t>
            </a:r>
            <a:r>
              <a:rPr lang="tr-TR" sz="1600" b="1" dirty="0" err="1" smtClean="0"/>
              <a:t>truth</a:t>
            </a:r>
            <a:endParaRPr lang="en-US" sz="1600" b="1" dirty="0"/>
          </a:p>
        </p:txBody>
      </p:sp>
      <p:sp>
        <p:nvSpPr>
          <p:cNvPr id="19" name="Metin kutusu 18"/>
          <p:cNvSpPr txBox="1"/>
          <p:nvPr/>
        </p:nvSpPr>
        <p:spPr>
          <a:xfrm>
            <a:off x="6607586" y="2620943"/>
            <a:ext cx="1057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b="1" dirty="0" err="1" smtClean="0"/>
              <a:t>prediction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7210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395536" y="-15397"/>
            <a:ext cx="8229600" cy="1143000"/>
          </a:xfrm>
        </p:spPr>
        <p:txBody>
          <a:bodyPr/>
          <a:lstStyle/>
          <a:p>
            <a:r>
              <a:rPr lang="tr-TR" dirty="0" smtClean="0"/>
              <a:t>Experiment</a:t>
            </a:r>
            <a:endParaRPr lang="en-US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555776" y="6309320"/>
            <a:ext cx="3824064" cy="365125"/>
          </a:xfrm>
        </p:spPr>
        <p:txBody>
          <a:bodyPr/>
          <a:lstStyle/>
          <a:p>
            <a:r>
              <a:rPr lang="tr-TR" dirty="0" err="1" smtClean="0"/>
              <a:t>Politecnico</a:t>
            </a:r>
            <a:r>
              <a:rPr lang="tr-TR" dirty="0" smtClean="0"/>
              <a:t> </a:t>
            </a:r>
            <a:r>
              <a:rPr lang="tr-TR" dirty="0" err="1" smtClean="0"/>
              <a:t>di</a:t>
            </a:r>
            <a:r>
              <a:rPr lang="tr-TR" dirty="0" smtClean="0"/>
              <a:t> Torino – Advanced Machine Learning</a:t>
            </a:r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18</a:t>
            </a:fld>
            <a:endParaRPr lang="tr-TR"/>
          </a:p>
        </p:txBody>
      </p:sp>
      <p:sp>
        <p:nvSpPr>
          <p:cNvPr id="6" name="Metin kutusu 5"/>
          <p:cNvSpPr txBox="1"/>
          <p:nvPr/>
        </p:nvSpPr>
        <p:spPr>
          <a:xfrm>
            <a:off x="1763688" y="3823458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smtClean="0"/>
              <a:t>No FDA</a:t>
            </a:r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340768"/>
            <a:ext cx="3609975" cy="2486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Dikdörtgen 6"/>
          <p:cNvSpPr/>
          <p:nvPr/>
        </p:nvSpPr>
        <p:spPr>
          <a:xfrm>
            <a:off x="2555776" y="908720"/>
            <a:ext cx="37254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trained on GTA5</a:t>
            </a:r>
            <a:r>
              <a:rPr lang="tr-TR" dirty="0"/>
              <a:t>, </a:t>
            </a:r>
            <a:r>
              <a:rPr lang="tr-TR" dirty="0" err="1"/>
              <a:t>tested</a:t>
            </a:r>
            <a:r>
              <a:rPr lang="tr-TR" dirty="0"/>
              <a:t> </a:t>
            </a:r>
            <a:r>
              <a:rPr lang="en-GB" dirty="0"/>
              <a:t>on Cityscapes</a:t>
            </a:r>
            <a:endParaRPr lang="en-US" dirty="0"/>
          </a:p>
        </p:txBody>
      </p:sp>
      <p:sp>
        <p:nvSpPr>
          <p:cNvPr id="8" name="Dikdörtgen 7"/>
          <p:cNvSpPr/>
          <p:nvPr/>
        </p:nvSpPr>
        <p:spPr>
          <a:xfrm>
            <a:off x="6156176" y="3717032"/>
            <a:ext cx="1297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dirty="0" smtClean="0"/>
              <a:t>FDA, L=0.01</a:t>
            </a:r>
            <a:endParaRPr lang="en-US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395788"/>
            <a:ext cx="8567117" cy="16437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Metin kutusu 12"/>
          <p:cNvSpPr txBox="1"/>
          <p:nvPr/>
        </p:nvSpPr>
        <p:spPr>
          <a:xfrm>
            <a:off x="326015" y="5892836"/>
            <a:ext cx="7973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400" dirty="0" err="1" smtClean="0"/>
              <a:t>Prediction</a:t>
            </a:r>
            <a:r>
              <a:rPr lang="tr-TR" sz="1400" dirty="0" smtClean="0"/>
              <a:t> on </a:t>
            </a:r>
            <a:r>
              <a:rPr lang="tr-TR" sz="1400" dirty="0" err="1" smtClean="0"/>
              <a:t>Cityscapes</a:t>
            </a:r>
            <a:r>
              <a:rPr lang="tr-TR" sz="1400" dirty="0" smtClean="0"/>
              <a:t>, model </a:t>
            </a:r>
            <a:r>
              <a:rPr lang="tr-TR" sz="1400" dirty="0" err="1" smtClean="0"/>
              <a:t>trained</a:t>
            </a:r>
            <a:r>
              <a:rPr lang="tr-TR" sz="1400" dirty="0" smtClean="0"/>
              <a:t> on FDA-</a:t>
            </a:r>
            <a:r>
              <a:rPr lang="tr-TR" sz="1400" dirty="0" err="1" smtClean="0"/>
              <a:t>transformed</a:t>
            </a:r>
            <a:r>
              <a:rPr lang="tr-TR" sz="1400" dirty="0" smtClean="0"/>
              <a:t> GTA5 </a:t>
            </a:r>
            <a:r>
              <a:rPr lang="tr-TR" sz="1400" dirty="0" err="1" smtClean="0"/>
              <a:t>images</a:t>
            </a:r>
            <a:endParaRPr lang="en-US" sz="1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087" y="1278052"/>
            <a:ext cx="35052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4179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1856"/>
            <a:ext cx="8229600" cy="1143000"/>
          </a:xfrm>
        </p:spPr>
        <p:txBody>
          <a:bodyPr/>
          <a:lstStyle/>
          <a:p>
            <a:r>
              <a:rPr lang="tr-TR" dirty="0" err="1" smtClean="0"/>
              <a:t>Method</a:t>
            </a:r>
            <a:endParaRPr lang="en-US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627784" y="6381328"/>
            <a:ext cx="3680048" cy="365125"/>
          </a:xfrm>
        </p:spPr>
        <p:txBody>
          <a:bodyPr/>
          <a:lstStyle/>
          <a:p>
            <a:r>
              <a:rPr lang="tr-TR" dirty="0" err="1" smtClean="0"/>
              <a:t>Politecnico</a:t>
            </a:r>
            <a:r>
              <a:rPr lang="tr-TR" dirty="0" smtClean="0"/>
              <a:t> </a:t>
            </a:r>
            <a:r>
              <a:rPr lang="tr-TR" dirty="0" err="1" smtClean="0"/>
              <a:t>di</a:t>
            </a:r>
            <a:r>
              <a:rPr lang="tr-TR" dirty="0" smtClean="0"/>
              <a:t> Torino – Advanced Machine Learning</a:t>
            </a:r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19</a:t>
            </a:fld>
            <a:endParaRPr lang="tr-TR"/>
          </a:p>
        </p:txBody>
      </p:sp>
      <p:sp>
        <p:nvSpPr>
          <p:cNvPr id="7" name="İçerik Yer Tutucusu 6"/>
          <p:cNvSpPr>
            <a:spLocks noGrp="1"/>
          </p:cNvSpPr>
          <p:nvPr>
            <p:ph idx="1"/>
          </p:nvPr>
        </p:nvSpPr>
        <p:spPr>
          <a:xfrm>
            <a:off x="323528" y="1124744"/>
            <a:ext cx="8231699" cy="4696738"/>
          </a:xfrm>
        </p:spPr>
        <p:txBody>
          <a:bodyPr>
            <a:noAutofit/>
          </a:bodyPr>
          <a:lstStyle/>
          <a:p>
            <a:r>
              <a:rPr lang="tr-TR" sz="2400" dirty="0" err="1"/>
              <a:t>Considering</a:t>
            </a:r>
            <a:r>
              <a:rPr lang="tr-TR" sz="2400" dirty="0"/>
              <a:t> a </a:t>
            </a:r>
            <a:r>
              <a:rPr lang="tr-TR" sz="2400" b="1" dirty="0" err="1"/>
              <a:t>real-world</a:t>
            </a:r>
            <a:r>
              <a:rPr lang="tr-TR" sz="2400" b="1" dirty="0"/>
              <a:t> </a:t>
            </a:r>
            <a:r>
              <a:rPr lang="tr-TR" sz="2400" b="1" dirty="0" err="1"/>
              <a:t>scenario</a:t>
            </a:r>
            <a:endParaRPr lang="tr-TR" sz="2400" b="1" dirty="0"/>
          </a:p>
          <a:p>
            <a:r>
              <a:rPr lang="en-US" sz="2400" dirty="0" smtClean="0"/>
              <a:t>Federated </a:t>
            </a:r>
            <a:r>
              <a:rPr lang="en-US" sz="2400" dirty="0"/>
              <a:t>Self-Training Using </a:t>
            </a:r>
            <a:r>
              <a:rPr lang="en-US" sz="2400" b="1" dirty="0" smtClean="0"/>
              <a:t>Pseudo-Labels</a:t>
            </a:r>
            <a:r>
              <a:rPr lang="tr-TR" sz="2400" b="1" dirty="0" smtClean="0"/>
              <a:t>	</a:t>
            </a:r>
            <a:endParaRPr lang="tr-TR" sz="2400" b="1" dirty="0"/>
          </a:p>
          <a:p>
            <a:endParaRPr lang="tr-TR" sz="2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94" y="2060848"/>
            <a:ext cx="8496944" cy="2880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Metin kutusu 2"/>
          <p:cNvSpPr txBox="1"/>
          <p:nvPr/>
        </p:nvSpPr>
        <p:spPr>
          <a:xfrm>
            <a:off x="683568" y="5373216"/>
            <a:ext cx="18863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tr-TR" b="1" dirty="0" err="1" smtClean="0"/>
              <a:t>Teacher</a:t>
            </a:r>
            <a:r>
              <a:rPr lang="tr-TR" b="1" dirty="0" smtClean="0"/>
              <a:t> Model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tr-TR" b="1" dirty="0" err="1" smtClean="0"/>
              <a:t>Student</a:t>
            </a:r>
            <a:r>
              <a:rPr lang="tr-TR" b="1" dirty="0" smtClean="0"/>
              <a:t> Model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1801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2</a:t>
            </a:fld>
            <a:endParaRPr lang="tr-TR"/>
          </a:p>
        </p:txBody>
      </p:sp>
      <p:sp>
        <p:nvSpPr>
          <p:cNvPr id="6" name="Dikdörtgen 5"/>
          <p:cNvSpPr/>
          <p:nvPr/>
        </p:nvSpPr>
        <p:spPr>
          <a:xfrm>
            <a:off x="2411759" y="705361"/>
            <a:ext cx="2376265" cy="468051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Düz Bağlayıcı 12"/>
          <p:cNvCxnSpPr>
            <a:stCxn id="6" idx="1"/>
            <a:endCxn id="6" idx="3"/>
          </p:cNvCxnSpPr>
          <p:nvPr/>
        </p:nvCxnSpPr>
        <p:spPr>
          <a:xfrm>
            <a:off x="2411759" y="3045621"/>
            <a:ext cx="237626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Düz Bağlayıcı 14"/>
          <p:cNvCxnSpPr/>
          <p:nvPr/>
        </p:nvCxnSpPr>
        <p:spPr>
          <a:xfrm flipH="1">
            <a:off x="2411758" y="3085503"/>
            <a:ext cx="396044" cy="75608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Düz Bağlayıcı 15"/>
          <p:cNvCxnSpPr/>
          <p:nvPr/>
        </p:nvCxnSpPr>
        <p:spPr>
          <a:xfrm flipH="1">
            <a:off x="2411758" y="3090292"/>
            <a:ext cx="805480" cy="161539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Düz Bağlayıcı 25"/>
          <p:cNvCxnSpPr/>
          <p:nvPr/>
        </p:nvCxnSpPr>
        <p:spPr>
          <a:xfrm flipH="1">
            <a:off x="2483766" y="3085503"/>
            <a:ext cx="1189070" cy="226825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Düz Bağlayıcı 31"/>
          <p:cNvCxnSpPr/>
          <p:nvPr/>
        </p:nvCxnSpPr>
        <p:spPr>
          <a:xfrm flipH="1">
            <a:off x="2929205" y="3085503"/>
            <a:ext cx="1210745" cy="226825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Düz Bağlayıcı 42"/>
          <p:cNvCxnSpPr/>
          <p:nvPr/>
        </p:nvCxnSpPr>
        <p:spPr>
          <a:xfrm flipH="1">
            <a:off x="3534577" y="3085503"/>
            <a:ext cx="1141365" cy="229245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Düz Bağlayıcı 53"/>
          <p:cNvCxnSpPr/>
          <p:nvPr/>
        </p:nvCxnSpPr>
        <p:spPr>
          <a:xfrm flipH="1">
            <a:off x="4105261" y="3970118"/>
            <a:ext cx="682763" cy="140783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Düz Bağlayıcı 57"/>
          <p:cNvCxnSpPr/>
          <p:nvPr/>
        </p:nvCxnSpPr>
        <p:spPr>
          <a:xfrm flipH="1">
            <a:off x="4499991" y="4705683"/>
            <a:ext cx="288033" cy="67227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Dikdörtgen 60"/>
          <p:cNvSpPr/>
          <p:nvPr/>
        </p:nvSpPr>
        <p:spPr>
          <a:xfrm>
            <a:off x="5580111" y="682565"/>
            <a:ext cx="2376265" cy="470331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Metin kutusu 61"/>
          <p:cNvSpPr txBox="1"/>
          <p:nvPr/>
        </p:nvSpPr>
        <p:spPr>
          <a:xfrm>
            <a:off x="6616982" y="146681"/>
            <a:ext cx="4523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 smtClean="0"/>
              <a:t>w</a:t>
            </a:r>
            <a:endParaRPr lang="en-US" sz="2800" b="1" dirty="0"/>
          </a:p>
        </p:txBody>
      </p:sp>
      <p:cxnSp>
        <p:nvCxnSpPr>
          <p:cNvPr id="63" name="Düz Bağlayıcı 62"/>
          <p:cNvCxnSpPr/>
          <p:nvPr/>
        </p:nvCxnSpPr>
        <p:spPr>
          <a:xfrm>
            <a:off x="5584562" y="1840327"/>
            <a:ext cx="2371814" cy="478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Düz Bağlayıcı 63"/>
          <p:cNvCxnSpPr/>
          <p:nvPr/>
        </p:nvCxnSpPr>
        <p:spPr>
          <a:xfrm flipH="1">
            <a:off x="5584562" y="1840327"/>
            <a:ext cx="396044" cy="75608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Düz Bağlayıcı 64"/>
          <p:cNvCxnSpPr/>
          <p:nvPr/>
        </p:nvCxnSpPr>
        <p:spPr>
          <a:xfrm flipH="1">
            <a:off x="5584562" y="1845116"/>
            <a:ext cx="805480" cy="161539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Düz Bağlayıcı 65"/>
          <p:cNvCxnSpPr/>
          <p:nvPr/>
        </p:nvCxnSpPr>
        <p:spPr>
          <a:xfrm flipH="1">
            <a:off x="5656570" y="1845116"/>
            <a:ext cx="1147677" cy="226346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Düz Bağlayıcı 66"/>
          <p:cNvCxnSpPr/>
          <p:nvPr/>
        </p:nvCxnSpPr>
        <p:spPr>
          <a:xfrm flipH="1">
            <a:off x="6102009" y="1840327"/>
            <a:ext cx="1210745" cy="226825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Düz Bağlayıcı 67"/>
          <p:cNvCxnSpPr/>
          <p:nvPr/>
        </p:nvCxnSpPr>
        <p:spPr>
          <a:xfrm flipH="1">
            <a:off x="6647968" y="1840327"/>
            <a:ext cx="1141365" cy="229245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Düz Bağlayıcı 68"/>
          <p:cNvCxnSpPr/>
          <p:nvPr/>
        </p:nvCxnSpPr>
        <p:spPr>
          <a:xfrm flipH="1">
            <a:off x="7129597" y="2305471"/>
            <a:ext cx="826779" cy="178868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Düz Bağlayıcı 70"/>
          <p:cNvCxnSpPr/>
          <p:nvPr/>
        </p:nvCxnSpPr>
        <p:spPr>
          <a:xfrm>
            <a:off x="5585941" y="4107739"/>
            <a:ext cx="2370435" cy="8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9" name="Düz Bağlayıcı 78"/>
          <p:cNvCxnSpPr/>
          <p:nvPr/>
        </p:nvCxnSpPr>
        <p:spPr>
          <a:xfrm flipH="1">
            <a:off x="7524327" y="3189754"/>
            <a:ext cx="432049" cy="89434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2" name="Metin kutusu 91"/>
          <p:cNvSpPr txBox="1"/>
          <p:nvPr/>
        </p:nvSpPr>
        <p:spPr>
          <a:xfrm>
            <a:off x="3446652" y="146681"/>
            <a:ext cx="4523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 smtClean="0"/>
              <a:t>w</a:t>
            </a:r>
            <a:endParaRPr lang="en-US" sz="2800" b="1" dirty="0"/>
          </a:p>
        </p:txBody>
      </p:sp>
      <p:sp>
        <p:nvSpPr>
          <p:cNvPr id="93" name="Metin kutusu 92"/>
          <p:cNvSpPr txBox="1"/>
          <p:nvPr/>
        </p:nvSpPr>
        <p:spPr>
          <a:xfrm>
            <a:off x="1907513" y="3970118"/>
            <a:ext cx="4523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 smtClean="0"/>
              <a:t>w</a:t>
            </a:r>
            <a:endParaRPr lang="en-US" sz="2800" b="1" dirty="0"/>
          </a:p>
        </p:txBody>
      </p:sp>
      <p:sp>
        <p:nvSpPr>
          <p:cNvPr id="94" name="Metin kutusu 93"/>
          <p:cNvSpPr txBox="1"/>
          <p:nvPr/>
        </p:nvSpPr>
        <p:spPr>
          <a:xfrm>
            <a:off x="5127743" y="2772612"/>
            <a:ext cx="4523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 smtClean="0"/>
              <a:t>w</a:t>
            </a:r>
            <a:endParaRPr lang="en-US" sz="2800" b="1" dirty="0"/>
          </a:p>
        </p:txBody>
      </p:sp>
      <p:sp>
        <p:nvSpPr>
          <p:cNvPr id="95" name="Metin kutusu 94"/>
          <p:cNvSpPr txBox="1"/>
          <p:nvPr/>
        </p:nvSpPr>
        <p:spPr>
          <a:xfrm>
            <a:off x="4033399" y="5517232"/>
            <a:ext cx="2400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smtClean="0"/>
              <a:t>a) </a:t>
            </a:r>
            <a:r>
              <a:rPr lang="it-IT" sz="2000" dirty="0" smtClean="0"/>
              <a:t>For vertical images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00731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349089" y="-16440"/>
            <a:ext cx="8229600" cy="773959"/>
          </a:xfrm>
        </p:spPr>
        <p:txBody>
          <a:bodyPr/>
          <a:lstStyle/>
          <a:p>
            <a:r>
              <a:rPr lang="tr-TR" dirty="0" smtClean="0"/>
              <a:t>Experiment</a:t>
            </a:r>
            <a:endParaRPr lang="en-US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20</a:t>
            </a:fld>
            <a:endParaRPr lang="tr-TR"/>
          </a:p>
        </p:txBody>
      </p:sp>
      <p:sp>
        <p:nvSpPr>
          <p:cNvPr id="6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479849" y="6492875"/>
            <a:ext cx="3968080" cy="365125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807877"/>
            <a:ext cx="3220237" cy="2088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Dikdörtgen 2"/>
          <p:cNvSpPr/>
          <p:nvPr/>
        </p:nvSpPr>
        <p:spPr>
          <a:xfrm>
            <a:off x="7088530" y="388187"/>
            <a:ext cx="5704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FDA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Dikdörtgen 7"/>
          <p:cNvSpPr/>
          <p:nvPr/>
        </p:nvSpPr>
        <p:spPr>
          <a:xfrm>
            <a:off x="3599793" y="1592597"/>
            <a:ext cx="17281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/>
              <a:t>partition A </a:t>
            </a:r>
            <a:r>
              <a:rPr lang="en-US" sz="1600" b="1" dirty="0" smtClean="0"/>
              <a:t> </a:t>
            </a:r>
            <a:r>
              <a:rPr lang="en-US" sz="1600" b="1" dirty="0"/>
              <a:t>heterogeneous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817929"/>
            <a:ext cx="3220237" cy="20575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Dikdörtgen 8"/>
          <p:cNvSpPr/>
          <p:nvPr/>
        </p:nvSpPr>
        <p:spPr>
          <a:xfrm>
            <a:off x="3759789" y="3731188"/>
            <a:ext cx="1656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partition </a:t>
            </a:r>
            <a:r>
              <a:rPr lang="en-US" b="1" dirty="0"/>
              <a:t>A </a:t>
            </a:r>
            <a:r>
              <a:rPr lang="en-US" b="1" dirty="0" smtClean="0"/>
              <a:t> </a:t>
            </a:r>
            <a:r>
              <a:rPr lang="en-US" b="1" dirty="0"/>
              <a:t>uniform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549" y="684483"/>
            <a:ext cx="3384376" cy="2143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Dikdörtgen 21"/>
          <p:cNvSpPr/>
          <p:nvPr/>
        </p:nvSpPr>
        <p:spPr>
          <a:xfrm>
            <a:off x="1714582" y="548680"/>
            <a:ext cx="8701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no </a:t>
            </a:r>
            <a:r>
              <a:rPr lang="en-US" b="1" dirty="0" smtClean="0">
                <a:solidFill>
                  <a:srgbClr val="FF0000"/>
                </a:solidFill>
              </a:rPr>
              <a:t>FDA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600" y="2817929"/>
            <a:ext cx="3333400" cy="2217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6" y="5191689"/>
            <a:ext cx="8172450" cy="133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Dikdörtgen 9"/>
          <p:cNvSpPr/>
          <p:nvPr/>
        </p:nvSpPr>
        <p:spPr>
          <a:xfrm>
            <a:off x="599766" y="493331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 smtClean="0"/>
              <a:t>FDA</a:t>
            </a:r>
            <a:r>
              <a:rPr lang="en-GB" b="1" dirty="0"/>
              <a:t>, </a:t>
            </a:r>
            <a:r>
              <a:rPr lang="en-GB" b="1" dirty="0" err="1"/>
              <a:t>mIoU</a:t>
            </a:r>
            <a:r>
              <a:rPr lang="en-GB" b="1" dirty="0"/>
              <a:t>=17%</a:t>
            </a:r>
            <a:endParaRPr lang="en-US" b="1" dirty="0"/>
          </a:p>
        </p:txBody>
      </p:sp>
      <p:sp>
        <p:nvSpPr>
          <p:cNvPr id="4" name="Metin kutusu 3"/>
          <p:cNvSpPr txBox="1"/>
          <p:nvPr/>
        </p:nvSpPr>
        <p:spPr>
          <a:xfrm>
            <a:off x="3347864" y="2336581"/>
            <a:ext cx="26031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800" b="1" dirty="0" err="1" smtClean="0">
                <a:solidFill>
                  <a:srgbClr val="FF0000"/>
                </a:solidFill>
              </a:rPr>
              <a:t>FedAvg</a:t>
            </a:r>
            <a:r>
              <a:rPr lang="tr-TR" sz="2800" b="1" dirty="0" smtClean="0">
                <a:solidFill>
                  <a:srgbClr val="FF0000"/>
                </a:solidFill>
              </a:rPr>
              <a:t> Training</a:t>
            </a:r>
          </a:p>
          <a:p>
            <a:pPr algn="ctr"/>
            <a:r>
              <a:rPr lang="tr-TR" sz="2000" b="1" dirty="0" smtClean="0">
                <a:solidFill>
                  <a:srgbClr val="FF0000"/>
                </a:solidFill>
              </a:rPr>
              <a:t>Using </a:t>
            </a:r>
            <a:r>
              <a:rPr lang="tr-TR" sz="2000" b="1" dirty="0" err="1" smtClean="0">
                <a:solidFill>
                  <a:srgbClr val="FF0000"/>
                </a:solidFill>
              </a:rPr>
              <a:t>Pseudo-labels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7" name="Metin kutusu 6"/>
          <p:cNvSpPr txBox="1"/>
          <p:nvPr/>
        </p:nvSpPr>
        <p:spPr>
          <a:xfrm>
            <a:off x="3461035" y="3199236"/>
            <a:ext cx="24195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dirty="0" err="1" smtClean="0">
                <a:solidFill>
                  <a:schemeClr val="accent1"/>
                </a:solidFill>
              </a:rPr>
              <a:t>Teacher</a:t>
            </a:r>
            <a:r>
              <a:rPr lang="tr-TR" sz="1400" dirty="0" smtClean="0">
                <a:solidFill>
                  <a:schemeClr val="accent1"/>
                </a:solidFill>
              </a:rPr>
              <a:t> Model </a:t>
            </a:r>
            <a:r>
              <a:rPr lang="tr-TR" sz="1400" dirty="0" err="1" smtClean="0">
                <a:solidFill>
                  <a:schemeClr val="accent1"/>
                </a:solidFill>
              </a:rPr>
              <a:t>Never</a:t>
            </a:r>
            <a:r>
              <a:rPr lang="tr-TR" sz="1400" dirty="0" smtClean="0">
                <a:solidFill>
                  <a:schemeClr val="accent1"/>
                </a:solidFill>
              </a:rPr>
              <a:t> </a:t>
            </a:r>
            <a:r>
              <a:rPr lang="tr-TR" sz="1400" dirty="0" err="1" smtClean="0">
                <a:solidFill>
                  <a:schemeClr val="accent1"/>
                </a:solidFill>
              </a:rPr>
              <a:t>Updated</a:t>
            </a:r>
            <a:endParaRPr lang="en-US" sz="1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01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44624"/>
            <a:ext cx="8229600" cy="854968"/>
          </a:xfrm>
        </p:spPr>
        <p:txBody>
          <a:bodyPr/>
          <a:lstStyle/>
          <a:p>
            <a:r>
              <a:rPr lang="tr-TR" dirty="0" err="1" smtClean="0"/>
              <a:t>Method</a:t>
            </a:r>
            <a:r>
              <a:rPr lang="tr-TR" dirty="0" smtClean="0"/>
              <a:t> </a:t>
            </a:r>
            <a:r>
              <a:rPr lang="tr-TR" sz="2400" dirty="0" smtClean="0"/>
              <a:t>(</a:t>
            </a:r>
            <a:r>
              <a:rPr lang="tr-TR" sz="2400" dirty="0" err="1" smtClean="0"/>
              <a:t>Optional</a:t>
            </a:r>
            <a:r>
              <a:rPr lang="tr-TR" sz="2400" dirty="0"/>
              <a:t>)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467544" y="888294"/>
            <a:ext cx="8229600" cy="4525963"/>
          </a:xfrm>
        </p:spPr>
        <p:txBody>
          <a:bodyPr/>
          <a:lstStyle/>
          <a:p>
            <a:r>
              <a:rPr lang="en-US" dirty="0"/>
              <a:t>Consideration of </a:t>
            </a:r>
            <a:r>
              <a:rPr lang="en-US" b="1" dirty="0" smtClean="0">
                <a:solidFill>
                  <a:srgbClr val="FF0000"/>
                </a:solidFill>
              </a:rPr>
              <a:t>MobileNetV2</a:t>
            </a:r>
            <a:r>
              <a:rPr lang="tr-TR" b="1" dirty="0" smtClean="0">
                <a:solidFill>
                  <a:srgbClr val="FF0000"/>
                </a:solidFill>
              </a:rPr>
              <a:t> </a:t>
            </a:r>
            <a:r>
              <a:rPr lang="en-GB" dirty="0" smtClean="0"/>
              <a:t>with </a:t>
            </a:r>
            <a:r>
              <a:rPr lang="en-GB" dirty="0"/>
              <a:t>a </a:t>
            </a:r>
            <a:r>
              <a:rPr lang="en-GB" b="1" dirty="0" err="1">
                <a:solidFill>
                  <a:srgbClr val="FF0000"/>
                </a:solidFill>
              </a:rPr>
              <a:t>Deeplab</a:t>
            </a:r>
            <a:r>
              <a:rPr lang="en-GB" b="1" dirty="0">
                <a:solidFill>
                  <a:srgbClr val="FF0000"/>
                </a:solidFill>
              </a:rPr>
              <a:t> V3</a:t>
            </a:r>
            <a:r>
              <a:rPr lang="en-GB" dirty="0"/>
              <a:t> head 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21</a:t>
            </a:fld>
            <a:endParaRPr lang="tr-TR"/>
          </a:p>
        </p:txBody>
      </p:sp>
      <p:sp>
        <p:nvSpPr>
          <p:cNvPr id="6" name="Altbilgi Yer Tutucusu 3"/>
          <p:cNvSpPr txBox="1">
            <a:spLocks/>
          </p:cNvSpPr>
          <p:nvPr/>
        </p:nvSpPr>
        <p:spPr>
          <a:xfrm>
            <a:off x="2479849" y="6492875"/>
            <a:ext cx="3968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 err="1" smtClean="0"/>
              <a:t>Politecnico</a:t>
            </a:r>
            <a:r>
              <a:rPr lang="tr-TR" dirty="0" smtClean="0"/>
              <a:t> </a:t>
            </a:r>
            <a:r>
              <a:rPr lang="tr-TR" dirty="0" err="1" smtClean="0"/>
              <a:t>di</a:t>
            </a:r>
            <a:r>
              <a:rPr lang="tr-TR" dirty="0" smtClean="0"/>
              <a:t> Torino – Course of Advanced Machine Learning</a:t>
            </a:r>
          </a:p>
          <a:p>
            <a:endParaRPr lang="tr-TR" dirty="0"/>
          </a:p>
        </p:txBody>
      </p:sp>
      <p:cxnSp>
        <p:nvCxnSpPr>
          <p:cNvPr id="8" name="Düz Ok Bağlayıcısı 7"/>
          <p:cNvCxnSpPr>
            <a:endCxn id="13" idx="0"/>
          </p:cNvCxnSpPr>
          <p:nvPr/>
        </p:nvCxnSpPr>
        <p:spPr>
          <a:xfrm>
            <a:off x="4798368" y="1358823"/>
            <a:ext cx="2107283" cy="27822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Düz Ok Bağlayıcısı 9"/>
          <p:cNvCxnSpPr/>
          <p:nvPr/>
        </p:nvCxnSpPr>
        <p:spPr>
          <a:xfrm flipH="1">
            <a:off x="2699792" y="1358823"/>
            <a:ext cx="2026569" cy="3394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Metin kutusu 10"/>
          <p:cNvSpPr txBox="1"/>
          <p:nvPr/>
        </p:nvSpPr>
        <p:spPr>
          <a:xfrm>
            <a:off x="1199598" y="1708699"/>
            <a:ext cx="2159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Centralized </a:t>
            </a:r>
            <a:r>
              <a:rPr lang="en-US" b="1" dirty="0">
                <a:solidFill>
                  <a:srgbClr val="FF0000"/>
                </a:solidFill>
              </a:rPr>
              <a:t>Baseline </a:t>
            </a:r>
          </a:p>
        </p:txBody>
      </p:sp>
      <p:sp>
        <p:nvSpPr>
          <p:cNvPr id="13" name="Metin kutusu 12"/>
          <p:cNvSpPr txBox="1"/>
          <p:nvPr/>
        </p:nvSpPr>
        <p:spPr>
          <a:xfrm>
            <a:off x="5945324" y="1637049"/>
            <a:ext cx="1920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Federate</a:t>
            </a:r>
            <a:r>
              <a:rPr lang="tr-TR" b="1" dirty="0" smtClean="0">
                <a:solidFill>
                  <a:srgbClr val="FF0000"/>
                </a:solidFill>
              </a:rPr>
              <a:t>d </a:t>
            </a:r>
            <a:r>
              <a:rPr lang="tr-TR" b="1" dirty="0" err="1" smtClean="0">
                <a:solidFill>
                  <a:srgbClr val="FF0000"/>
                </a:solidFill>
              </a:rPr>
              <a:t>Setting</a:t>
            </a:r>
            <a:r>
              <a:rPr lang="tr-TR" b="1" dirty="0" smtClean="0">
                <a:solidFill>
                  <a:srgbClr val="FF0000"/>
                </a:solidFill>
              </a:rPr>
              <a:t> 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323" y="2006381"/>
            <a:ext cx="3024103" cy="2174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92" y="4180533"/>
            <a:ext cx="4022576" cy="17687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Dikdörtgen 19"/>
          <p:cNvSpPr/>
          <p:nvPr/>
        </p:nvSpPr>
        <p:spPr>
          <a:xfrm>
            <a:off x="261392" y="6001818"/>
            <a:ext cx="31500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best predictions </a:t>
            </a:r>
            <a:r>
              <a:rPr lang="en-GB" sz="1600" dirty="0" err="1"/>
              <a:t>val-mIoU</a:t>
            </a:r>
            <a:r>
              <a:rPr lang="en-GB" sz="1600" dirty="0"/>
              <a:t> </a:t>
            </a:r>
            <a:r>
              <a:rPr lang="tr-TR" sz="1600" dirty="0" smtClean="0"/>
              <a:t>:</a:t>
            </a:r>
            <a:r>
              <a:rPr lang="en-GB" sz="1600" b="1" dirty="0" smtClean="0"/>
              <a:t> </a:t>
            </a:r>
            <a:r>
              <a:rPr lang="en-GB" sz="1600" b="1" dirty="0"/>
              <a:t>%41 </a:t>
            </a:r>
            <a:r>
              <a:rPr lang="en-GB" sz="1600" dirty="0"/>
              <a:t>after 10 </a:t>
            </a:r>
            <a:r>
              <a:rPr lang="en-GB" sz="1600" dirty="0" smtClean="0"/>
              <a:t>EPOCHS</a:t>
            </a:r>
            <a:endParaRPr lang="en-US" sz="1600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171" y="1988641"/>
            <a:ext cx="3233993" cy="20823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171" y="4244100"/>
            <a:ext cx="3734072" cy="164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Dikdörtgen 21"/>
          <p:cNvSpPr/>
          <p:nvPr/>
        </p:nvSpPr>
        <p:spPr>
          <a:xfrm>
            <a:off x="5267171" y="5875590"/>
            <a:ext cx="31500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best predictions </a:t>
            </a:r>
            <a:r>
              <a:rPr lang="en-GB" sz="1600" dirty="0" err="1"/>
              <a:t>val-mIoU</a:t>
            </a:r>
            <a:r>
              <a:rPr lang="en-GB" sz="1600" dirty="0"/>
              <a:t> </a:t>
            </a:r>
            <a:r>
              <a:rPr lang="tr-TR" sz="1600" b="1" dirty="0" smtClean="0"/>
              <a:t>:</a:t>
            </a:r>
            <a:r>
              <a:rPr lang="en-GB" sz="1600" b="1" dirty="0" smtClean="0"/>
              <a:t> </a:t>
            </a:r>
            <a:r>
              <a:rPr lang="en-GB" sz="1600" b="1" dirty="0"/>
              <a:t>%28 </a:t>
            </a:r>
            <a:r>
              <a:rPr lang="en-GB" sz="1600" dirty="0"/>
              <a:t>after 14 ROUNDS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38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22</a:t>
            </a:fld>
            <a:endParaRPr lang="tr-TR"/>
          </a:p>
        </p:txBody>
      </p:sp>
      <p:sp>
        <p:nvSpPr>
          <p:cNvPr id="6" name="Altbilgi Yer Tutucusu 3"/>
          <p:cNvSpPr txBox="1">
            <a:spLocks/>
          </p:cNvSpPr>
          <p:nvPr/>
        </p:nvSpPr>
        <p:spPr>
          <a:xfrm>
            <a:off x="2627784" y="6381328"/>
            <a:ext cx="3968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 err="1" smtClean="0"/>
              <a:t>Politecnico</a:t>
            </a:r>
            <a:r>
              <a:rPr lang="tr-TR" dirty="0" smtClean="0"/>
              <a:t> </a:t>
            </a:r>
            <a:r>
              <a:rPr lang="tr-TR" dirty="0" err="1" smtClean="0"/>
              <a:t>di</a:t>
            </a:r>
            <a:r>
              <a:rPr lang="tr-TR" dirty="0" smtClean="0"/>
              <a:t> Torino – Course of Advanced Machine Learning</a:t>
            </a:r>
          </a:p>
          <a:p>
            <a:endParaRPr lang="tr-TR" dirty="0"/>
          </a:p>
        </p:txBody>
      </p:sp>
      <p:sp>
        <p:nvSpPr>
          <p:cNvPr id="3" name="Metin kutusu 2"/>
          <p:cNvSpPr txBox="1"/>
          <p:nvPr/>
        </p:nvSpPr>
        <p:spPr>
          <a:xfrm>
            <a:off x="583441" y="1268760"/>
            <a:ext cx="658084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b="1" dirty="0" smtClean="0"/>
              <a:t>Centralized</a:t>
            </a:r>
            <a:r>
              <a:rPr lang="tr-TR" b="1" dirty="0" smtClean="0"/>
              <a:t> </a:t>
            </a:r>
            <a:r>
              <a:rPr lang="tr-TR" b="1" dirty="0" err="1" smtClean="0"/>
              <a:t>vs</a:t>
            </a:r>
            <a:r>
              <a:rPr lang="tr-TR" b="1" dirty="0" smtClean="0"/>
              <a:t> </a:t>
            </a:r>
            <a:r>
              <a:rPr lang="tr-TR" b="1" dirty="0" err="1" smtClean="0"/>
              <a:t>Federated</a:t>
            </a:r>
            <a:endParaRPr lang="tr-TR" b="1" dirty="0" smtClean="0"/>
          </a:p>
          <a:p>
            <a:pPr marL="285750" indent="-285750">
              <a:buFont typeface="Arial" pitchFamily="34" charset="0"/>
              <a:buChar char="•"/>
            </a:pPr>
            <a:endParaRPr lang="tr-TR" b="1" dirty="0"/>
          </a:p>
          <a:p>
            <a:r>
              <a:rPr lang="en-US" dirty="0" err="1"/>
              <a:t>mIoU</a:t>
            </a:r>
            <a:r>
              <a:rPr lang="en-US" dirty="0"/>
              <a:t>=42</a:t>
            </a:r>
            <a:r>
              <a:rPr lang="en-US" dirty="0" smtClean="0"/>
              <a:t>%</a:t>
            </a:r>
            <a:r>
              <a:rPr lang="tr-TR" dirty="0" smtClean="0"/>
              <a:t>                  </a:t>
            </a:r>
            <a:r>
              <a:rPr lang="en-US" dirty="0" err="1"/>
              <a:t>mIoU</a:t>
            </a:r>
            <a:r>
              <a:rPr lang="en-US" dirty="0"/>
              <a:t>=14%</a:t>
            </a:r>
            <a:endParaRPr lang="tr-TR" b="1" dirty="0" smtClean="0"/>
          </a:p>
          <a:p>
            <a:pPr marL="285750" indent="-285750">
              <a:buFont typeface="Arial" pitchFamily="34" charset="0"/>
              <a:buChar char="•"/>
            </a:pPr>
            <a:endParaRPr lang="tr-TR" b="1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tr-TR" b="1" dirty="0" err="1" smtClean="0"/>
              <a:t>Trained</a:t>
            </a:r>
            <a:r>
              <a:rPr lang="tr-TR" b="1" dirty="0" smtClean="0"/>
              <a:t> on GTA5 </a:t>
            </a:r>
            <a:r>
              <a:rPr lang="tr-TR" b="1" dirty="0" err="1" smtClean="0"/>
              <a:t>tested</a:t>
            </a:r>
            <a:r>
              <a:rPr lang="tr-TR" b="1" dirty="0" smtClean="0"/>
              <a:t> on </a:t>
            </a:r>
            <a:r>
              <a:rPr lang="tr-TR" b="1" dirty="0" err="1" smtClean="0"/>
              <a:t>Cityscapes</a:t>
            </a:r>
            <a:endParaRPr lang="tr-TR" b="1" dirty="0"/>
          </a:p>
          <a:p>
            <a:pPr marL="285750" indent="-285750">
              <a:buFont typeface="Arial" pitchFamily="34" charset="0"/>
              <a:buChar char="•"/>
            </a:pPr>
            <a:endParaRPr lang="tr-TR" b="1" dirty="0" smtClean="0"/>
          </a:p>
          <a:p>
            <a:pPr marL="285750" indent="-285750">
              <a:buFont typeface="Arial" pitchFamily="34" charset="0"/>
              <a:buChar char="•"/>
            </a:pPr>
            <a:endParaRPr lang="tr-TR" b="1" dirty="0"/>
          </a:p>
          <a:p>
            <a:pPr marL="285750" indent="-285750">
              <a:buFont typeface="Arial" pitchFamily="34" charset="0"/>
              <a:buChar char="•"/>
            </a:pPr>
            <a:endParaRPr lang="tr-TR" b="1" dirty="0" smtClean="0"/>
          </a:p>
          <a:p>
            <a:pPr marL="285750" indent="-285750">
              <a:buFont typeface="Arial" pitchFamily="34" charset="0"/>
              <a:buChar char="•"/>
            </a:pPr>
            <a:endParaRPr lang="tr-TR" b="1" dirty="0"/>
          </a:p>
          <a:p>
            <a:pPr marL="285750" indent="-285750">
              <a:buFont typeface="Arial" pitchFamily="34" charset="0"/>
              <a:buChar char="•"/>
            </a:pPr>
            <a:endParaRPr lang="tr-TR" b="1" dirty="0" smtClean="0"/>
          </a:p>
          <a:p>
            <a:pPr marL="285750" indent="-285750">
              <a:buFont typeface="Arial" pitchFamily="34" charset="0"/>
              <a:buChar char="•"/>
            </a:pPr>
            <a:endParaRPr lang="tr-TR" b="1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/>
              <a:t>Federated setting with </a:t>
            </a:r>
            <a:r>
              <a:rPr lang="en-US" b="1" dirty="0" smtClean="0">
                <a:solidFill>
                  <a:srgbClr val="FF0000"/>
                </a:solidFill>
              </a:rPr>
              <a:t>pseudo-labels</a:t>
            </a:r>
            <a:endParaRPr lang="tr-TR" b="1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tr-TR" b="1" dirty="0" smtClean="0">
              <a:solidFill>
                <a:srgbClr val="FF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/>
              <a:t>MobileNetv2</a:t>
            </a:r>
            <a:r>
              <a:rPr lang="tr-TR" b="1" dirty="0" smtClean="0"/>
              <a:t> - </a:t>
            </a:r>
            <a:r>
              <a:rPr lang="tr-TR" b="1" dirty="0" err="1" smtClean="0"/>
              <a:t>DeepLab</a:t>
            </a:r>
            <a:r>
              <a:rPr lang="tr-TR" b="1" dirty="0" smtClean="0"/>
              <a:t> V3 : </a:t>
            </a:r>
            <a:r>
              <a:rPr lang="en-US" dirty="0"/>
              <a:t>Centralized</a:t>
            </a:r>
            <a:r>
              <a:rPr lang="tr-TR" dirty="0"/>
              <a:t> </a:t>
            </a:r>
            <a:r>
              <a:rPr lang="tr-TR" dirty="0" err="1"/>
              <a:t>vs</a:t>
            </a:r>
            <a:r>
              <a:rPr lang="tr-TR" dirty="0"/>
              <a:t> </a:t>
            </a:r>
            <a:r>
              <a:rPr lang="tr-TR" dirty="0" err="1"/>
              <a:t>Federated</a:t>
            </a:r>
            <a:endParaRPr lang="tr-TR" dirty="0"/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21" name="Metin kutusu 20"/>
          <p:cNvSpPr txBox="1"/>
          <p:nvPr/>
        </p:nvSpPr>
        <p:spPr>
          <a:xfrm>
            <a:off x="5285911" y="2380238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mIoU</a:t>
            </a:r>
            <a:r>
              <a:rPr lang="en-US" dirty="0" smtClean="0"/>
              <a:t>=1</a:t>
            </a:r>
            <a:r>
              <a:rPr lang="tr-TR" dirty="0" smtClean="0"/>
              <a:t>3</a:t>
            </a:r>
            <a:r>
              <a:rPr lang="en-US" dirty="0" smtClean="0"/>
              <a:t>%</a:t>
            </a:r>
            <a:endParaRPr lang="en-US" dirty="0"/>
          </a:p>
        </p:txBody>
      </p:sp>
      <p:sp>
        <p:nvSpPr>
          <p:cNvPr id="28" name="Metin kutusu 27"/>
          <p:cNvSpPr txBox="1"/>
          <p:nvPr/>
        </p:nvSpPr>
        <p:spPr>
          <a:xfrm>
            <a:off x="2627784" y="3100030"/>
            <a:ext cx="1758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b="1" dirty="0" err="1" smtClean="0"/>
              <a:t>Improvement</a:t>
            </a:r>
            <a:r>
              <a:rPr lang="tr-TR" sz="1400" b="1" dirty="0" smtClean="0"/>
              <a:t> </a:t>
            </a:r>
            <a:r>
              <a:rPr lang="tr-TR" sz="1400" b="1" dirty="0" err="1" smtClean="0"/>
              <a:t>by</a:t>
            </a:r>
            <a:r>
              <a:rPr lang="tr-TR" sz="1400" b="1" dirty="0" smtClean="0"/>
              <a:t> </a:t>
            </a:r>
            <a:r>
              <a:rPr lang="tr-TR" sz="1400" b="1" dirty="0" smtClean="0">
                <a:solidFill>
                  <a:srgbClr val="FF0000"/>
                </a:solidFill>
              </a:rPr>
              <a:t>FDA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30" name="Düz Bağlayıcı 29"/>
          <p:cNvCxnSpPr/>
          <p:nvPr/>
        </p:nvCxnSpPr>
        <p:spPr>
          <a:xfrm>
            <a:off x="3463141" y="2749570"/>
            <a:ext cx="0" cy="3504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Düz Ok Bağlayıcısı 31"/>
          <p:cNvCxnSpPr/>
          <p:nvPr/>
        </p:nvCxnSpPr>
        <p:spPr>
          <a:xfrm>
            <a:off x="3463141" y="3407807"/>
            <a:ext cx="0" cy="45324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Metin kutusu 32"/>
          <p:cNvSpPr txBox="1"/>
          <p:nvPr/>
        </p:nvSpPr>
        <p:spPr>
          <a:xfrm>
            <a:off x="2857847" y="3870120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mIoU</a:t>
            </a:r>
            <a:r>
              <a:rPr lang="en-US" dirty="0" smtClean="0"/>
              <a:t>=1</a:t>
            </a:r>
            <a:r>
              <a:rPr lang="tr-TR" dirty="0"/>
              <a:t>7</a:t>
            </a:r>
            <a:r>
              <a:rPr lang="en-US" dirty="0" smtClean="0"/>
              <a:t>%</a:t>
            </a:r>
            <a:endParaRPr lang="en-US" dirty="0"/>
          </a:p>
        </p:txBody>
      </p:sp>
      <p:sp>
        <p:nvSpPr>
          <p:cNvPr id="35" name="Metin kutusu 34"/>
          <p:cNvSpPr txBox="1"/>
          <p:nvPr/>
        </p:nvSpPr>
        <p:spPr>
          <a:xfrm>
            <a:off x="7380312" y="4294189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mIoU</a:t>
            </a:r>
            <a:r>
              <a:rPr lang="en-US" dirty="0" smtClean="0"/>
              <a:t>=1</a:t>
            </a:r>
            <a:r>
              <a:rPr lang="tr-TR" dirty="0"/>
              <a:t>7</a:t>
            </a:r>
            <a:r>
              <a:rPr lang="en-US" dirty="0" smtClean="0"/>
              <a:t>%</a:t>
            </a:r>
            <a:endParaRPr lang="en-US" dirty="0"/>
          </a:p>
        </p:txBody>
      </p:sp>
      <p:sp>
        <p:nvSpPr>
          <p:cNvPr id="47" name="Aşağı Ok 46"/>
          <p:cNvSpPr/>
          <p:nvPr/>
        </p:nvSpPr>
        <p:spPr>
          <a:xfrm>
            <a:off x="1259632" y="1556792"/>
            <a:ext cx="144016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şağı Ok 47"/>
          <p:cNvSpPr/>
          <p:nvPr/>
        </p:nvSpPr>
        <p:spPr>
          <a:xfrm>
            <a:off x="2814222" y="1556792"/>
            <a:ext cx="144016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Sağ Ok 48"/>
          <p:cNvSpPr/>
          <p:nvPr/>
        </p:nvSpPr>
        <p:spPr>
          <a:xfrm>
            <a:off x="4499992" y="2492896"/>
            <a:ext cx="785919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Sağ Ok 49"/>
          <p:cNvSpPr/>
          <p:nvPr/>
        </p:nvSpPr>
        <p:spPr>
          <a:xfrm>
            <a:off x="4501083" y="4406847"/>
            <a:ext cx="2879229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şağı Ok 51"/>
          <p:cNvSpPr/>
          <p:nvPr/>
        </p:nvSpPr>
        <p:spPr>
          <a:xfrm>
            <a:off x="3996427" y="5156037"/>
            <a:ext cx="144016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Aşağı Ok 52"/>
          <p:cNvSpPr/>
          <p:nvPr/>
        </p:nvSpPr>
        <p:spPr>
          <a:xfrm>
            <a:off x="5319018" y="5147514"/>
            <a:ext cx="144016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Metin kutusu 53"/>
          <p:cNvSpPr txBox="1"/>
          <p:nvPr/>
        </p:nvSpPr>
        <p:spPr>
          <a:xfrm>
            <a:off x="3415492" y="5511248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mIoU</a:t>
            </a:r>
            <a:r>
              <a:rPr lang="en-US" dirty="0"/>
              <a:t>=41%</a:t>
            </a:r>
          </a:p>
        </p:txBody>
      </p:sp>
      <p:sp>
        <p:nvSpPr>
          <p:cNvPr id="55" name="Dikdörtgen 54"/>
          <p:cNvSpPr/>
          <p:nvPr/>
        </p:nvSpPr>
        <p:spPr>
          <a:xfrm>
            <a:off x="4991281" y="5516879"/>
            <a:ext cx="1263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mIoU</a:t>
            </a:r>
            <a:r>
              <a:rPr lang="en-US" dirty="0"/>
              <a:t>=28% </a:t>
            </a:r>
          </a:p>
        </p:txBody>
      </p:sp>
      <p:sp>
        <p:nvSpPr>
          <p:cNvPr id="24" name="Metin kutusu 23"/>
          <p:cNvSpPr txBox="1"/>
          <p:nvPr/>
        </p:nvSpPr>
        <p:spPr>
          <a:xfrm>
            <a:off x="5011797" y="4099070"/>
            <a:ext cx="22551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b="1" dirty="0" err="1" smtClean="0"/>
              <a:t>Pre-trained</a:t>
            </a:r>
            <a:r>
              <a:rPr lang="tr-TR" sz="1400" b="1" dirty="0" smtClean="0"/>
              <a:t> model </a:t>
            </a:r>
            <a:r>
              <a:rPr lang="tr-TR" sz="1400" b="1" dirty="0" err="1" smtClean="0"/>
              <a:t>with</a:t>
            </a:r>
            <a:r>
              <a:rPr lang="tr-TR" sz="1400" b="1" dirty="0" smtClean="0"/>
              <a:t> </a:t>
            </a:r>
            <a:r>
              <a:rPr lang="tr-TR" sz="1400" b="1" dirty="0" smtClean="0">
                <a:solidFill>
                  <a:srgbClr val="FF0000"/>
                </a:solidFill>
              </a:rPr>
              <a:t>FDA</a:t>
            </a:r>
            <a:endParaRPr 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13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323528" y="260648"/>
            <a:ext cx="8363272" cy="5865515"/>
          </a:xfrm>
        </p:spPr>
        <p:txBody>
          <a:bodyPr>
            <a:normAutofit lnSpcReduction="10000"/>
          </a:bodyPr>
          <a:lstStyle/>
          <a:p>
            <a:r>
              <a:rPr lang="en-GB" sz="1800" b="1" dirty="0"/>
              <a:t>[1] </a:t>
            </a:r>
            <a:r>
              <a:rPr lang="en-GB" sz="1800" dirty="0"/>
              <a:t>C. Yu, C. </a:t>
            </a:r>
            <a:r>
              <a:rPr lang="en-GB" sz="1800" dirty="0" err="1"/>
              <a:t>Gao</a:t>
            </a:r>
            <a:r>
              <a:rPr lang="en-GB" sz="1800" dirty="0"/>
              <a:t>, J. Wang, G. Yu, C. </a:t>
            </a:r>
            <a:r>
              <a:rPr lang="en-GB" sz="1800" dirty="0" err="1"/>
              <a:t>Shen</a:t>
            </a:r>
            <a:r>
              <a:rPr lang="en-GB" sz="1800" dirty="0"/>
              <a:t>, and N. Sang, “</a:t>
            </a:r>
            <a:r>
              <a:rPr lang="en-GB" sz="1800" dirty="0" err="1"/>
              <a:t>Bisenet</a:t>
            </a:r>
            <a:r>
              <a:rPr lang="en-GB" sz="1800" dirty="0"/>
              <a:t> V2: bilateral network with guided aggregation for real-time semantic segmentation,” </a:t>
            </a:r>
            <a:r>
              <a:rPr lang="en-GB" sz="1800" dirty="0" err="1"/>
              <a:t>CoRR</a:t>
            </a:r>
            <a:r>
              <a:rPr lang="en-GB" sz="1800" dirty="0"/>
              <a:t>, vol. abs/2004.02147, 2020</a:t>
            </a:r>
            <a:r>
              <a:rPr lang="en-GB" sz="1800" dirty="0" smtClean="0"/>
              <a:t>.</a:t>
            </a:r>
            <a:endParaRPr lang="tr-TR" sz="1800" dirty="0" smtClean="0"/>
          </a:p>
          <a:p>
            <a:r>
              <a:rPr lang="en-GB" sz="1800" b="1" dirty="0" smtClean="0"/>
              <a:t>[</a:t>
            </a:r>
            <a:r>
              <a:rPr lang="tr-TR" sz="1800" b="1" dirty="0" smtClean="0"/>
              <a:t>2]</a:t>
            </a:r>
            <a:r>
              <a:rPr lang="en-GB" sz="1800" b="1" dirty="0" smtClean="0"/>
              <a:t> </a:t>
            </a:r>
            <a:r>
              <a:rPr lang="en-US" sz="1800" dirty="0" err="1" smtClean="0"/>
              <a:t>Fantauzzo</a:t>
            </a:r>
            <a:r>
              <a:rPr lang="en-US" sz="1800" dirty="0"/>
              <a:t>, Lidia, et al. ”</a:t>
            </a:r>
            <a:r>
              <a:rPr lang="en-US" sz="1800" dirty="0" err="1"/>
              <a:t>FedDrive</a:t>
            </a:r>
            <a:r>
              <a:rPr lang="en-US" sz="1800" dirty="0"/>
              <a:t>: generalizing federated learning to semantic segmentation in autonomous driving.” 2022 IEEE/RSJ International Conference on Intelligent Robots and Systems (IROS). IEEE, 2022</a:t>
            </a:r>
            <a:r>
              <a:rPr lang="en-US" sz="1800" dirty="0" smtClean="0"/>
              <a:t>.</a:t>
            </a:r>
            <a:endParaRPr lang="tr-TR" sz="1800" dirty="0" smtClean="0"/>
          </a:p>
          <a:p>
            <a:r>
              <a:rPr lang="tr-TR" sz="1800" b="1" dirty="0" smtClean="0"/>
              <a:t>[3] </a:t>
            </a:r>
            <a:r>
              <a:rPr lang="en-US" sz="1800" dirty="0" smtClean="0"/>
              <a:t>Yang</a:t>
            </a:r>
            <a:r>
              <a:rPr lang="en-US" sz="1800" dirty="0"/>
              <a:t>, </a:t>
            </a:r>
            <a:r>
              <a:rPr lang="en-US" sz="1800" dirty="0" err="1"/>
              <a:t>Yanchao</a:t>
            </a:r>
            <a:r>
              <a:rPr lang="en-US" sz="1800" dirty="0"/>
              <a:t>, and Stefano </a:t>
            </a:r>
            <a:r>
              <a:rPr lang="en-US" sz="1800" dirty="0" err="1"/>
              <a:t>Soatto</a:t>
            </a:r>
            <a:r>
              <a:rPr lang="en-US" sz="1800" dirty="0"/>
              <a:t>. ”</a:t>
            </a:r>
            <a:r>
              <a:rPr lang="en-US" sz="1800" dirty="0" err="1"/>
              <a:t>Fda</a:t>
            </a:r>
            <a:r>
              <a:rPr lang="en-US" sz="1800" dirty="0"/>
              <a:t>: Fourier domain adaptation for semantic segmentation.” Proceedings of the IEEE/CVF Conference on Computer Vision and Pattern Recognition. 2020</a:t>
            </a:r>
            <a:r>
              <a:rPr lang="en-US" sz="1800" dirty="0" smtClean="0"/>
              <a:t>.</a:t>
            </a:r>
            <a:endParaRPr lang="tr-TR" sz="1800" dirty="0" smtClean="0"/>
          </a:p>
          <a:p>
            <a:r>
              <a:rPr lang="tr-TR" sz="1800" b="1" dirty="0" smtClean="0"/>
              <a:t>[4] </a:t>
            </a:r>
            <a:r>
              <a:rPr lang="en-US" sz="1800" dirty="0" smtClean="0"/>
              <a:t>Li</a:t>
            </a:r>
            <a:r>
              <a:rPr lang="en-US" sz="1800" dirty="0"/>
              <a:t>, </a:t>
            </a:r>
            <a:r>
              <a:rPr lang="en-US" sz="1800" dirty="0" err="1"/>
              <a:t>Yunsheng</a:t>
            </a:r>
            <a:r>
              <a:rPr lang="en-US" sz="1800" dirty="0"/>
              <a:t>, Lu Yuan, and </a:t>
            </a:r>
            <a:r>
              <a:rPr lang="en-US" sz="1800" dirty="0" err="1"/>
              <a:t>Nuno</a:t>
            </a:r>
            <a:r>
              <a:rPr lang="en-US" sz="1800" dirty="0"/>
              <a:t> </a:t>
            </a:r>
            <a:r>
              <a:rPr lang="en-US" sz="1800" dirty="0" err="1"/>
              <a:t>Vasconcelos</a:t>
            </a:r>
            <a:r>
              <a:rPr lang="en-US" sz="1800" dirty="0"/>
              <a:t>. ”Bidirectional learning for domain adaptation of semantic segmentation.” Proceedings of the IEEE/CVF Conference on Computer Vision and Pattern Recognition. 2019</a:t>
            </a:r>
            <a:r>
              <a:rPr lang="en-US" sz="1800" dirty="0" smtClean="0"/>
              <a:t>.</a:t>
            </a:r>
            <a:endParaRPr lang="tr-TR" sz="1800" dirty="0" smtClean="0"/>
          </a:p>
          <a:p>
            <a:r>
              <a:rPr lang="tr-TR" sz="1800" b="1" dirty="0" smtClean="0"/>
              <a:t>[5] </a:t>
            </a:r>
            <a:r>
              <a:rPr lang="en-GB" sz="1800" dirty="0" err="1" smtClean="0"/>
              <a:t>Shenaj</a:t>
            </a:r>
            <a:r>
              <a:rPr lang="en-GB" sz="1800" dirty="0"/>
              <a:t>, Donald, et al. ”Learning across domains and devices: </a:t>
            </a:r>
            <a:r>
              <a:rPr lang="en-GB" sz="1800" dirty="0" err="1"/>
              <a:t>Styledriven</a:t>
            </a:r>
            <a:r>
              <a:rPr lang="en-GB" sz="1800" dirty="0"/>
              <a:t> source-free domain adaptation in clustered federated learning.” Proceedings of the IEEE/CVF </a:t>
            </a:r>
            <a:r>
              <a:rPr lang="en-GB" sz="1800" dirty="0" smtClean="0"/>
              <a:t>Winter </a:t>
            </a:r>
            <a:r>
              <a:rPr lang="en-GB" sz="1800" dirty="0"/>
              <a:t>Conference on Applications of Computer Vision. 2023</a:t>
            </a:r>
            <a:r>
              <a:rPr lang="en-GB" sz="1800" dirty="0" smtClean="0"/>
              <a:t>.</a:t>
            </a:r>
            <a:endParaRPr lang="tr-TR" sz="1800" dirty="0" smtClean="0"/>
          </a:p>
          <a:p>
            <a:r>
              <a:rPr lang="tr-TR" sz="1800" b="1" dirty="0" smtClean="0"/>
              <a:t>[6] </a:t>
            </a:r>
            <a:r>
              <a:rPr lang="en-US" sz="1800" dirty="0" err="1" smtClean="0"/>
              <a:t>Cordts</a:t>
            </a:r>
            <a:r>
              <a:rPr lang="en-US" sz="1800" dirty="0"/>
              <a:t>, Marius, et al. ”The cityscapes dataset for semantic urban scene understanding.” Proceedings of the IEEE conference on computer vision and pattern recognition. 2016. </a:t>
            </a:r>
            <a:endParaRPr lang="tr-TR" sz="1800" dirty="0" smtClean="0"/>
          </a:p>
          <a:p>
            <a:r>
              <a:rPr lang="tr-TR" sz="1800" b="1" dirty="0" smtClean="0"/>
              <a:t>[7]</a:t>
            </a:r>
            <a:r>
              <a:rPr lang="tr-TR" sz="1800" dirty="0" smtClean="0"/>
              <a:t> </a:t>
            </a:r>
            <a:r>
              <a:rPr lang="en-US" sz="1800" dirty="0" smtClean="0"/>
              <a:t>Richter</a:t>
            </a:r>
            <a:r>
              <a:rPr lang="en-US" sz="1800" dirty="0"/>
              <a:t>, Stephan R., et al. ”Playing for data: Ground truth from computer games.” Computer Vision–ECCV 2016: 14th European Conference, Amsterdam, The Netherlands, October 11-14, 2016, Proceedings, Part II 14. Springer International Publishing, 2016.</a:t>
            </a: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23</a:t>
            </a:fld>
            <a:endParaRPr lang="tr-TR"/>
          </a:p>
        </p:txBody>
      </p:sp>
      <p:sp>
        <p:nvSpPr>
          <p:cNvPr id="6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195736" y="6381328"/>
            <a:ext cx="4328120" cy="365125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7656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539552" y="2132856"/>
            <a:ext cx="8229600" cy="1143000"/>
          </a:xfrm>
        </p:spPr>
        <p:txBody>
          <a:bodyPr/>
          <a:lstStyle/>
          <a:p>
            <a:r>
              <a:rPr lang="tr-TR" dirty="0" err="1" smtClean="0"/>
              <a:t>Thank</a:t>
            </a:r>
            <a:r>
              <a:rPr lang="tr-TR" dirty="0" smtClean="0"/>
              <a:t> </a:t>
            </a:r>
            <a:r>
              <a:rPr lang="tr-TR" dirty="0" err="1"/>
              <a:t>y</a:t>
            </a:r>
            <a:r>
              <a:rPr lang="tr-TR" dirty="0" err="1" smtClean="0"/>
              <a:t>ou</a:t>
            </a:r>
            <a:r>
              <a:rPr lang="tr-TR" dirty="0" smtClean="0"/>
              <a:t> </a:t>
            </a:r>
            <a:r>
              <a:rPr lang="tr-TR" dirty="0" err="1" smtClean="0"/>
              <a:t>for</a:t>
            </a:r>
            <a:r>
              <a:rPr lang="tr-TR" dirty="0" smtClean="0"/>
              <a:t> </a:t>
            </a:r>
            <a:r>
              <a:rPr lang="tr-TR" dirty="0" err="1" smtClean="0"/>
              <a:t>your</a:t>
            </a:r>
            <a:r>
              <a:rPr lang="tr-TR" dirty="0" smtClean="0"/>
              <a:t> </a:t>
            </a:r>
            <a:r>
              <a:rPr lang="tr-TR" dirty="0" err="1" smtClean="0"/>
              <a:t>attention</a:t>
            </a:r>
            <a:endParaRPr lang="en-US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24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9718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Dikdörtgen 68"/>
          <p:cNvSpPr/>
          <p:nvPr/>
        </p:nvSpPr>
        <p:spPr>
          <a:xfrm>
            <a:off x="1774144" y="3915730"/>
            <a:ext cx="5561738" cy="21602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3</a:t>
            </a:fld>
            <a:endParaRPr lang="tr-TR"/>
          </a:p>
        </p:txBody>
      </p:sp>
      <p:sp>
        <p:nvSpPr>
          <p:cNvPr id="7" name="Dikdörtgen 6"/>
          <p:cNvSpPr/>
          <p:nvPr/>
        </p:nvSpPr>
        <p:spPr>
          <a:xfrm>
            <a:off x="1755826" y="806520"/>
            <a:ext cx="5552478" cy="21602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Düz Bağlayıcı 8"/>
          <p:cNvCxnSpPr/>
          <p:nvPr/>
        </p:nvCxnSpPr>
        <p:spPr>
          <a:xfrm>
            <a:off x="3353946" y="806520"/>
            <a:ext cx="0" cy="21602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Düz Bağlayıcı 9"/>
          <p:cNvCxnSpPr/>
          <p:nvPr/>
        </p:nvCxnSpPr>
        <p:spPr>
          <a:xfrm>
            <a:off x="5658202" y="806520"/>
            <a:ext cx="0" cy="21602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Düz Bağlayıcı 14"/>
          <p:cNvCxnSpPr/>
          <p:nvPr/>
        </p:nvCxnSpPr>
        <p:spPr>
          <a:xfrm flipH="1">
            <a:off x="3353946" y="806520"/>
            <a:ext cx="648072" cy="64807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Düz Bağlayıcı 17"/>
          <p:cNvCxnSpPr/>
          <p:nvPr/>
        </p:nvCxnSpPr>
        <p:spPr>
          <a:xfrm flipH="1">
            <a:off x="3353946" y="806520"/>
            <a:ext cx="1080120" cy="108012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Düz Bağlayıcı 20"/>
          <p:cNvCxnSpPr/>
          <p:nvPr/>
        </p:nvCxnSpPr>
        <p:spPr>
          <a:xfrm flipH="1">
            <a:off x="3353946" y="806520"/>
            <a:ext cx="1537684" cy="158417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Düz Bağlayıcı 23"/>
          <p:cNvCxnSpPr/>
          <p:nvPr/>
        </p:nvCxnSpPr>
        <p:spPr>
          <a:xfrm flipH="1">
            <a:off x="3353946" y="806520"/>
            <a:ext cx="2016224" cy="21602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Düz Bağlayıcı 26"/>
          <p:cNvCxnSpPr/>
          <p:nvPr/>
        </p:nvCxnSpPr>
        <p:spPr>
          <a:xfrm flipH="1">
            <a:off x="3785995" y="1022544"/>
            <a:ext cx="1872207" cy="194421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Düz Bağlayıcı 30"/>
          <p:cNvCxnSpPr/>
          <p:nvPr/>
        </p:nvCxnSpPr>
        <p:spPr>
          <a:xfrm flipH="1">
            <a:off x="4290050" y="1598608"/>
            <a:ext cx="1368153" cy="136815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Düz Bağlayıcı 33"/>
          <p:cNvCxnSpPr/>
          <p:nvPr/>
        </p:nvCxnSpPr>
        <p:spPr>
          <a:xfrm flipH="1">
            <a:off x="4891630" y="2174672"/>
            <a:ext cx="766573" cy="7920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Düz Bağlayıcı 59"/>
          <p:cNvCxnSpPr/>
          <p:nvPr/>
        </p:nvCxnSpPr>
        <p:spPr>
          <a:xfrm>
            <a:off x="1786494" y="3915730"/>
            <a:ext cx="0" cy="21602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Düz Bağlayıcı 60"/>
          <p:cNvCxnSpPr/>
          <p:nvPr/>
        </p:nvCxnSpPr>
        <p:spPr>
          <a:xfrm>
            <a:off x="4090750" y="3915730"/>
            <a:ext cx="0" cy="21602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Düz Bağlayıcı 61"/>
          <p:cNvCxnSpPr/>
          <p:nvPr/>
        </p:nvCxnSpPr>
        <p:spPr>
          <a:xfrm flipH="1">
            <a:off x="1786494" y="3915730"/>
            <a:ext cx="648072" cy="64807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Düz Bağlayıcı 62"/>
          <p:cNvCxnSpPr/>
          <p:nvPr/>
        </p:nvCxnSpPr>
        <p:spPr>
          <a:xfrm flipH="1">
            <a:off x="1786494" y="3915730"/>
            <a:ext cx="1080120" cy="108012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Düz Bağlayıcı 63"/>
          <p:cNvCxnSpPr/>
          <p:nvPr/>
        </p:nvCxnSpPr>
        <p:spPr>
          <a:xfrm flipH="1">
            <a:off x="1786494" y="3915730"/>
            <a:ext cx="1537684" cy="158417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Düz Bağlayıcı 64"/>
          <p:cNvCxnSpPr/>
          <p:nvPr/>
        </p:nvCxnSpPr>
        <p:spPr>
          <a:xfrm flipH="1">
            <a:off x="1786494" y="3915730"/>
            <a:ext cx="2016224" cy="21602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Düz Bağlayıcı 65"/>
          <p:cNvCxnSpPr/>
          <p:nvPr/>
        </p:nvCxnSpPr>
        <p:spPr>
          <a:xfrm flipH="1">
            <a:off x="2218544" y="4131754"/>
            <a:ext cx="1872207" cy="194421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7" name="Düz Bağlayıcı 66"/>
          <p:cNvCxnSpPr/>
          <p:nvPr/>
        </p:nvCxnSpPr>
        <p:spPr>
          <a:xfrm flipH="1">
            <a:off x="2722599" y="4707818"/>
            <a:ext cx="1368153" cy="136815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Düz Bağlayıcı 67"/>
          <p:cNvCxnSpPr/>
          <p:nvPr/>
        </p:nvCxnSpPr>
        <p:spPr>
          <a:xfrm flipH="1">
            <a:off x="3324179" y="5283882"/>
            <a:ext cx="766573" cy="7920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Metin kutusu 78"/>
          <p:cNvSpPr txBox="1"/>
          <p:nvPr/>
        </p:nvSpPr>
        <p:spPr>
          <a:xfrm>
            <a:off x="5658203" y="1537911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smtClean="0"/>
              <a:t>h</a:t>
            </a:r>
            <a:endParaRPr lang="en-US" sz="2400" b="1" dirty="0"/>
          </a:p>
        </p:txBody>
      </p:sp>
      <p:sp>
        <p:nvSpPr>
          <p:cNvPr id="80" name="Metin kutusu 79"/>
          <p:cNvSpPr txBox="1"/>
          <p:nvPr/>
        </p:nvSpPr>
        <p:spPr>
          <a:xfrm>
            <a:off x="4393914" y="34485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smtClean="0"/>
              <a:t>h</a:t>
            </a:r>
            <a:endParaRPr lang="en-US" sz="2400" b="1" dirty="0"/>
          </a:p>
        </p:txBody>
      </p:sp>
      <p:sp>
        <p:nvSpPr>
          <p:cNvPr id="81" name="Metin kutusu 80"/>
          <p:cNvSpPr txBox="1"/>
          <p:nvPr/>
        </p:nvSpPr>
        <p:spPr>
          <a:xfrm>
            <a:off x="4133244" y="4765017"/>
            <a:ext cx="329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/>
              <a:t>h</a:t>
            </a:r>
            <a:endParaRPr lang="en-US" sz="2400" b="1" dirty="0"/>
          </a:p>
        </p:txBody>
      </p:sp>
      <p:sp>
        <p:nvSpPr>
          <p:cNvPr id="82" name="Metin kutusu 81"/>
          <p:cNvSpPr txBox="1"/>
          <p:nvPr/>
        </p:nvSpPr>
        <p:spPr>
          <a:xfrm>
            <a:off x="2396142" y="3561078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smtClean="0"/>
              <a:t>h</a:t>
            </a:r>
            <a:endParaRPr lang="en-US" sz="2400" b="1" dirty="0"/>
          </a:p>
        </p:txBody>
      </p:sp>
      <p:sp>
        <p:nvSpPr>
          <p:cNvPr id="83" name="Sağ Ayraç 82"/>
          <p:cNvSpPr/>
          <p:nvPr/>
        </p:nvSpPr>
        <p:spPr>
          <a:xfrm rot="5400000">
            <a:off x="4360765" y="308751"/>
            <a:ext cx="362624" cy="576850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Sağ Ayraç 83"/>
          <p:cNvSpPr/>
          <p:nvPr/>
        </p:nvSpPr>
        <p:spPr>
          <a:xfrm rot="5400000">
            <a:off x="4467169" y="3484780"/>
            <a:ext cx="253548" cy="561489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Sol Ayraç 85"/>
          <p:cNvSpPr/>
          <p:nvPr/>
        </p:nvSpPr>
        <p:spPr>
          <a:xfrm>
            <a:off x="1411283" y="749844"/>
            <a:ext cx="189735" cy="233079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Metin kutusu 86"/>
          <p:cNvSpPr txBox="1"/>
          <p:nvPr/>
        </p:nvSpPr>
        <p:spPr>
          <a:xfrm>
            <a:off x="4367301" y="3204714"/>
            <a:ext cx="375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w</a:t>
            </a:r>
            <a:endParaRPr lang="en-US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8" name="Metin kutusu 87"/>
          <p:cNvSpPr txBox="1"/>
          <p:nvPr/>
        </p:nvSpPr>
        <p:spPr>
          <a:xfrm>
            <a:off x="1088571" y="1715185"/>
            <a:ext cx="322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h</a:t>
            </a:r>
            <a:endParaRPr lang="en-US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9" name="Sol Ayraç 88"/>
          <p:cNvSpPr/>
          <p:nvPr/>
        </p:nvSpPr>
        <p:spPr>
          <a:xfrm>
            <a:off x="1426619" y="3897140"/>
            <a:ext cx="178704" cy="233079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Metin kutusu 89"/>
          <p:cNvSpPr txBox="1"/>
          <p:nvPr/>
        </p:nvSpPr>
        <p:spPr>
          <a:xfrm>
            <a:off x="1107510" y="4877870"/>
            <a:ext cx="303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h</a:t>
            </a:r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1" name="Metin kutusu 90"/>
          <p:cNvSpPr txBox="1"/>
          <p:nvPr/>
        </p:nvSpPr>
        <p:spPr>
          <a:xfrm>
            <a:off x="4445900" y="6329542"/>
            <a:ext cx="296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w</a:t>
            </a:r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98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>
          <a:xfrm>
            <a:off x="10501289" y="6356350"/>
            <a:ext cx="2133600" cy="365125"/>
          </a:xfrm>
        </p:spPr>
        <p:txBody>
          <a:bodyPr/>
          <a:lstStyle/>
          <a:p>
            <a:fld id="{F302176B-0E47-46AC-8F43-DAB4B8A37D06}" type="slidenum">
              <a:rPr lang="tr-TR" smtClean="0"/>
              <a:t>4</a:t>
            </a:fld>
            <a:endParaRPr lang="tr-TR"/>
          </a:p>
        </p:txBody>
      </p:sp>
      <p:sp>
        <p:nvSpPr>
          <p:cNvPr id="6" name="Dikdörtgen 5"/>
          <p:cNvSpPr/>
          <p:nvPr/>
        </p:nvSpPr>
        <p:spPr>
          <a:xfrm>
            <a:off x="1691680" y="1130556"/>
            <a:ext cx="5904656" cy="21602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Düz Bağlayıcı 6"/>
          <p:cNvCxnSpPr/>
          <p:nvPr/>
        </p:nvCxnSpPr>
        <p:spPr>
          <a:xfrm>
            <a:off x="5292080" y="1130556"/>
            <a:ext cx="0" cy="21602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Düz Bağlayıcı 7"/>
          <p:cNvCxnSpPr/>
          <p:nvPr/>
        </p:nvCxnSpPr>
        <p:spPr>
          <a:xfrm>
            <a:off x="7596336" y="1130556"/>
            <a:ext cx="0" cy="21602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Düz Bağlayıcı 8"/>
          <p:cNvCxnSpPr/>
          <p:nvPr/>
        </p:nvCxnSpPr>
        <p:spPr>
          <a:xfrm flipH="1">
            <a:off x="5292080" y="1130556"/>
            <a:ext cx="648072" cy="64807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Düz Bağlayıcı 9"/>
          <p:cNvCxnSpPr/>
          <p:nvPr/>
        </p:nvCxnSpPr>
        <p:spPr>
          <a:xfrm flipH="1">
            <a:off x="5292080" y="1130556"/>
            <a:ext cx="1080120" cy="108012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Düz Bağlayıcı 10"/>
          <p:cNvCxnSpPr/>
          <p:nvPr/>
        </p:nvCxnSpPr>
        <p:spPr>
          <a:xfrm flipH="1">
            <a:off x="5292080" y="1130556"/>
            <a:ext cx="1537684" cy="158417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Düz Bağlayıcı 11"/>
          <p:cNvCxnSpPr/>
          <p:nvPr/>
        </p:nvCxnSpPr>
        <p:spPr>
          <a:xfrm flipH="1">
            <a:off x="5292080" y="1130556"/>
            <a:ext cx="2016224" cy="21602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Düz Bağlayıcı 12"/>
          <p:cNvCxnSpPr/>
          <p:nvPr/>
        </p:nvCxnSpPr>
        <p:spPr>
          <a:xfrm flipH="1">
            <a:off x="5724129" y="1346580"/>
            <a:ext cx="1872207" cy="194421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Düz Bağlayıcı 13"/>
          <p:cNvCxnSpPr/>
          <p:nvPr/>
        </p:nvCxnSpPr>
        <p:spPr>
          <a:xfrm flipH="1">
            <a:off x="6228184" y="1922644"/>
            <a:ext cx="1368153" cy="136815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Düz Bağlayıcı 14"/>
          <p:cNvCxnSpPr/>
          <p:nvPr/>
        </p:nvCxnSpPr>
        <p:spPr>
          <a:xfrm flipH="1">
            <a:off x="6829764" y="2498708"/>
            <a:ext cx="766573" cy="7920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Metin kutusu 16"/>
          <p:cNvSpPr txBox="1"/>
          <p:nvPr/>
        </p:nvSpPr>
        <p:spPr>
          <a:xfrm>
            <a:off x="7812360" y="1871246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 smtClean="0"/>
              <a:t>h</a:t>
            </a:r>
            <a:endParaRPr lang="en-US" sz="2800" b="1" dirty="0"/>
          </a:p>
        </p:txBody>
      </p:sp>
      <p:sp>
        <p:nvSpPr>
          <p:cNvPr id="18" name="Metin kutusu 17"/>
          <p:cNvSpPr txBox="1"/>
          <p:nvPr/>
        </p:nvSpPr>
        <p:spPr>
          <a:xfrm>
            <a:off x="6372200" y="54868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 smtClean="0"/>
              <a:t>h</a:t>
            </a:r>
            <a:endParaRPr lang="en-US" sz="2800" b="1" dirty="0"/>
          </a:p>
        </p:txBody>
      </p:sp>
      <p:sp>
        <p:nvSpPr>
          <p:cNvPr id="19" name="Sağ Ayraç 18"/>
          <p:cNvSpPr/>
          <p:nvPr/>
        </p:nvSpPr>
        <p:spPr>
          <a:xfrm rot="5400000">
            <a:off x="4450760" y="399232"/>
            <a:ext cx="288029" cy="60942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Metin kutusu 19"/>
          <p:cNvSpPr txBox="1"/>
          <p:nvPr/>
        </p:nvSpPr>
        <p:spPr>
          <a:xfrm>
            <a:off x="4419886" y="3582313"/>
            <a:ext cx="375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w</a:t>
            </a:r>
            <a:endParaRPr lang="en-US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Sol Ayraç 20"/>
          <p:cNvSpPr/>
          <p:nvPr/>
        </p:nvSpPr>
        <p:spPr>
          <a:xfrm>
            <a:off x="1355540" y="1027892"/>
            <a:ext cx="189735" cy="233079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etin kutusu 21"/>
          <p:cNvSpPr txBox="1"/>
          <p:nvPr/>
        </p:nvSpPr>
        <p:spPr>
          <a:xfrm>
            <a:off x="935926" y="2010621"/>
            <a:ext cx="322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h</a:t>
            </a:r>
            <a:endParaRPr lang="en-US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3" name="Metin kutusu 22"/>
          <p:cNvSpPr txBox="1"/>
          <p:nvPr/>
        </p:nvSpPr>
        <p:spPr>
          <a:xfrm>
            <a:off x="3120190" y="3801954"/>
            <a:ext cx="26875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smtClean="0"/>
              <a:t>b) </a:t>
            </a:r>
            <a:r>
              <a:rPr lang="it-IT" sz="2000" dirty="0" smtClean="0"/>
              <a:t>For horizantal images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7595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340202" y="27735"/>
            <a:ext cx="8229600" cy="1143000"/>
          </a:xfrm>
        </p:spPr>
        <p:txBody>
          <a:bodyPr/>
          <a:lstStyle/>
          <a:p>
            <a:r>
              <a:rPr lang="tr-TR" dirty="0" err="1" smtClean="0"/>
              <a:t>Introduction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07504" y="1196753"/>
            <a:ext cx="4536504" cy="5760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tr-TR" dirty="0" err="1" smtClean="0"/>
              <a:t>Semantic</a:t>
            </a:r>
            <a:r>
              <a:rPr lang="tr-TR" dirty="0" smtClean="0"/>
              <a:t> </a:t>
            </a:r>
            <a:r>
              <a:rPr lang="tr-TR" dirty="0" err="1" smtClean="0"/>
              <a:t>Segmentation</a:t>
            </a:r>
            <a:endParaRPr lang="tr-TR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56982" y="6381328"/>
            <a:ext cx="5192216" cy="313010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5</a:t>
            </a:fld>
            <a:endParaRPr lang="tr-TR"/>
          </a:p>
        </p:txBody>
      </p:sp>
      <p:sp>
        <p:nvSpPr>
          <p:cNvPr id="6" name="Metin kutusu 5"/>
          <p:cNvSpPr txBox="1"/>
          <p:nvPr/>
        </p:nvSpPr>
        <p:spPr>
          <a:xfrm>
            <a:off x="251520" y="1772816"/>
            <a:ext cx="51125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tr-TR" dirty="0" err="1" smtClean="0"/>
              <a:t>Input</a:t>
            </a:r>
            <a:r>
              <a:rPr lang="tr-TR" dirty="0" smtClean="0"/>
              <a:t>:    B x C x H x W </a:t>
            </a:r>
            <a:r>
              <a:rPr lang="tr-TR" dirty="0" err="1" smtClean="0"/>
              <a:t>images</a:t>
            </a:r>
            <a:endParaRPr lang="tr-T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tr-TR" dirty="0" err="1" smtClean="0"/>
              <a:t>Output</a:t>
            </a:r>
            <a:r>
              <a:rPr lang="tr-TR" dirty="0" smtClean="0"/>
              <a:t>: B x N x H x W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tr-TR" dirty="0" err="1" smtClean="0"/>
              <a:t>Common</a:t>
            </a:r>
            <a:r>
              <a:rPr lang="tr-TR" dirty="0" smtClean="0"/>
              <a:t> </a:t>
            </a:r>
            <a:r>
              <a:rPr lang="tr-TR" dirty="0" err="1" smtClean="0"/>
              <a:t>metric</a:t>
            </a:r>
            <a:r>
              <a:rPr lang="tr-TR" dirty="0" smtClean="0"/>
              <a:t>: </a:t>
            </a:r>
            <a:r>
              <a:rPr lang="tr-TR" dirty="0" err="1" smtClean="0"/>
              <a:t>mIoU</a:t>
            </a:r>
            <a:endParaRPr lang="tr-TR" dirty="0" smtClean="0"/>
          </a:p>
          <a:p>
            <a:pPr marL="285750" indent="-285750">
              <a:buFont typeface="Arial" pitchFamily="34" charset="0"/>
              <a:buChar char="•"/>
            </a:pPr>
            <a:endParaRPr lang="tr-TR" dirty="0" smtClean="0"/>
          </a:p>
          <a:p>
            <a:pPr marL="285750" indent="-285750">
              <a:buFont typeface="Arial" pitchFamily="34" charset="0"/>
              <a:buChar char="•"/>
            </a:pPr>
            <a:endParaRPr lang="tr-TR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97" y="4653136"/>
            <a:ext cx="8945708" cy="1296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63" y="2924944"/>
            <a:ext cx="8784976" cy="1347352"/>
          </a:xfrm>
          <a:prstGeom prst="rect">
            <a:avLst/>
          </a:prstGeom>
        </p:spPr>
      </p:pic>
      <p:sp>
        <p:nvSpPr>
          <p:cNvPr id="8" name="Metin kutusu 7"/>
          <p:cNvSpPr txBox="1"/>
          <p:nvPr/>
        </p:nvSpPr>
        <p:spPr>
          <a:xfrm>
            <a:off x="827584" y="4272296"/>
            <a:ext cx="12080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dirty="0" smtClean="0"/>
              <a:t>Source Image </a:t>
            </a:r>
            <a:endParaRPr lang="en-US" sz="1400" dirty="0"/>
          </a:p>
        </p:txBody>
      </p:sp>
      <p:sp>
        <p:nvSpPr>
          <p:cNvPr id="9" name="Metin kutusu 8"/>
          <p:cNvSpPr txBox="1"/>
          <p:nvPr/>
        </p:nvSpPr>
        <p:spPr>
          <a:xfrm>
            <a:off x="3851920" y="4272295"/>
            <a:ext cx="12061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dirty="0" err="1" smtClean="0"/>
              <a:t>Ground</a:t>
            </a:r>
            <a:r>
              <a:rPr lang="tr-TR" sz="1400" dirty="0" smtClean="0"/>
              <a:t> </a:t>
            </a:r>
            <a:r>
              <a:rPr lang="tr-TR" sz="1400" dirty="0" err="1" smtClean="0"/>
              <a:t>Truth</a:t>
            </a:r>
            <a:r>
              <a:rPr lang="tr-TR" sz="1400" dirty="0" smtClean="0"/>
              <a:t> </a:t>
            </a:r>
            <a:endParaRPr lang="en-US" sz="1400" dirty="0"/>
          </a:p>
        </p:txBody>
      </p:sp>
      <p:sp>
        <p:nvSpPr>
          <p:cNvPr id="12" name="Metin kutusu 11"/>
          <p:cNvSpPr txBox="1"/>
          <p:nvPr/>
        </p:nvSpPr>
        <p:spPr>
          <a:xfrm>
            <a:off x="6876256" y="4272296"/>
            <a:ext cx="930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dirty="0" err="1" smtClean="0"/>
              <a:t>Prediction</a:t>
            </a:r>
            <a:endParaRPr lang="en-US" sz="1400" dirty="0"/>
          </a:p>
        </p:txBody>
      </p:sp>
      <p:pic>
        <p:nvPicPr>
          <p:cNvPr id="2051" name="Picture 3" descr="C:\Users\HP\Desktop\THESIS\metric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0279" y="1412776"/>
            <a:ext cx="1798919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8807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İçerik Yer Tutucusu 3"/>
          <p:cNvSpPr txBox="1">
            <a:spLocks noGrp="1"/>
          </p:cNvSpPr>
          <p:nvPr>
            <p:ph idx="1"/>
          </p:nvPr>
        </p:nvSpPr>
        <p:spPr>
          <a:xfrm>
            <a:off x="107504" y="972017"/>
            <a:ext cx="4968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tr-TR" dirty="0" err="1" smtClean="0"/>
              <a:t>Federated</a:t>
            </a:r>
            <a:r>
              <a:rPr lang="tr-TR" dirty="0" smtClean="0"/>
              <a:t> Learning</a:t>
            </a:r>
            <a:endParaRPr lang="en-US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6</a:t>
            </a:fld>
            <a:endParaRPr lang="tr-TR"/>
          </a:p>
        </p:txBody>
      </p:sp>
      <p:sp>
        <p:nvSpPr>
          <p:cNvPr id="8" name="Başlık 1"/>
          <p:cNvSpPr>
            <a:spLocks noGrp="1"/>
          </p:cNvSpPr>
          <p:nvPr>
            <p:ph type="title"/>
          </p:nvPr>
        </p:nvSpPr>
        <p:spPr>
          <a:xfrm>
            <a:off x="179593" y="0"/>
            <a:ext cx="8229600" cy="1143000"/>
          </a:xfrm>
        </p:spPr>
        <p:txBody>
          <a:bodyPr/>
          <a:lstStyle/>
          <a:p>
            <a:r>
              <a:rPr lang="tr-TR" dirty="0" err="1" smtClean="0"/>
              <a:t>Introduction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564904"/>
            <a:ext cx="6283874" cy="3672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Metin kutusu 8"/>
          <p:cNvSpPr txBox="1"/>
          <p:nvPr/>
        </p:nvSpPr>
        <p:spPr>
          <a:xfrm>
            <a:off x="107504" y="1556792"/>
            <a:ext cx="8640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tr-TR" dirty="0" smtClean="0"/>
              <a:t>N </a:t>
            </a:r>
            <a:r>
              <a:rPr lang="tr-TR" dirty="0" err="1" smtClean="0"/>
              <a:t>devices</a:t>
            </a:r>
            <a:r>
              <a:rPr lang="tr-TR" dirty="0" smtClean="0"/>
              <a:t> </a:t>
            </a:r>
            <a:r>
              <a:rPr lang="tr-TR" dirty="0" err="1" smtClean="0"/>
              <a:t>train</a:t>
            </a:r>
            <a:r>
              <a:rPr lang="tr-TR" dirty="0" smtClean="0"/>
              <a:t> </a:t>
            </a:r>
            <a:r>
              <a:rPr lang="tr-TR" dirty="0" err="1" smtClean="0"/>
              <a:t>their</a:t>
            </a:r>
            <a:r>
              <a:rPr lang="tr-TR" dirty="0" smtClean="0"/>
              <a:t> </a:t>
            </a:r>
            <a:r>
              <a:rPr lang="tr-TR" dirty="0" err="1" smtClean="0"/>
              <a:t>local</a:t>
            </a:r>
            <a:r>
              <a:rPr lang="tr-TR" dirty="0" smtClean="0"/>
              <a:t> model </a:t>
            </a:r>
            <a:r>
              <a:rPr lang="tr-TR" dirty="0" smtClean="0">
                <a:sym typeface="Wingdings" pitchFamily="2" charset="2"/>
              </a:rPr>
              <a:t></a:t>
            </a:r>
            <a:r>
              <a:rPr lang="tr-TR" dirty="0" smtClean="0"/>
              <a:t> </a:t>
            </a:r>
            <a:r>
              <a:rPr lang="tr-TR" dirty="0" err="1" smtClean="0"/>
              <a:t>Privacy</a:t>
            </a:r>
            <a:r>
              <a:rPr lang="tr-TR" dirty="0" smtClean="0"/>
              <a:t> </a:t>
            </a:r>
            <a:r>
              <a:rPr lang="tr-TR" dirty="0" err="1" smtClean="0"/>
              <a:t>concern</a:t>
            </a:r>
            <a:endParaRPr lang="tr-T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tr-TR" dirty="0" err="1" smtClean="0"/>
              <a:t>Updates</a:t>
            </a:r>
            <a:r>
              <a:rPr lang="tr-TR" dirty="0" smtClean="0"/>
              <a:t> </a:t>
            </a:r>
            <a:r>
              <a:rPr lang="tr-TR" dirty="0" err="1" smtClean="0"/>
              <a:t>are</a:t>
            </a:r>
            <a:r>
              <a:rPr lang="tr-TR" dirty="0" smtClean="0"/>
              <a:t> sent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server </a:t>
            </a:r>
            <a:r>
              <a:rPr lang="tr-TR" dirty="0" smtClean="0">
                <a:sym typeface="Wingdings" pitchFamily="2" charset="2"/>
              </a:rPr>
              <a:t> No </a:t>
            </a:r>
            <a:r>
              <a:rPr lang="tr-TR" dirty="0" err="1" smtClean="0">
                <a:sym typeface="Wingdings" pitchFamily="2" charset="2"/>
              </a:rPr>
              <a:t>sensible</a:t>
            </a:r>
            <a:r>
              <a:rPr lang="tr-TR" dirty="0" smtClean="0">
                <a:sym typeface="Wingdings" pitchFamily="2" charset="2"/>
              </a:rPr>
              <a:t> data </a:t>
            </a:r>
            <a:r>
              <a:rPr lang="tr-TR" dirty="0" err="1" smtClean="0">
                <a:sym typeface="Wingdings" pitchFamily="2" charset="2"/>
              </a:rPr>
              <a:t>collected</a:t>
            </a:r>
            <a:endParaRPr lang="tr-TR" dirty="0" smtClean="0">
              <a:sym typeface="Wingdings" pitchFamily="2" charset="2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tr-TR" dirty="0" err="1" smtClean="0">
                <a:sym typeface="Wingdings" pitchFamily="2" charset="2"/>
              </a:rPr>
              <a:t>Updates</a:t>
            </a:r>
            <a:r>
              <a:rPr lang="tr-TR" dirty="0" smtClean="0">
                <a:sym typeface="Wingdings" pitchFamily="2" charset="2"/>
              </a:rPr>
              <a:t> </a:t>
            </a:r>
            <a:r>
              <a:rPr lang="tr-TR" dirty="0" err="1" smtClean="0">
                <a:sym typeface="Wingdings" pitchFamily="2" charset="2"/>
              </a:rPr>
              <a:t>are</a:t>
            </a:r>
            <a:r>
              <a:rPr lang="tr-TR" dirty="0" smtClean="0">
                <a:sym typeface="Wingdings" pitchFamily="2" charset="2"/>
              </a:rPr>
              <a:t> </a:t>
            </a:r>
            <a:r>
              <a:rPr lang="tr-TR" dirty="0" err="1" smtClean="0">
                <a:sym typeface="Wingdings" pitchFamily="2" charset="2"/>
              </a:rPr>
              <a:t>averaged</a:t>
            </a:r>
            <a:r>
              <a:rPr lang="tr-TR" dirty="0" smtClean="0">
                <a:sym typeface="Wingdings" pitchFamily="2" charset="2"/>
              </a:rPr>
              <a:t> on </a:t>
            </a:r>
            <a:r>
              <a:rPr lang="tr-TR" dirty="0" err="1" smtClean="0">
                <a:sym typeface="Wingdings" pitchFamily="2" charset="2"/>
              </a:rPr>
              <a:t>the</a:t>
            </a:r>
            <a:r>
              <a:rPr lang="tr-TR" dirty="0" smtClean="0">
                <a:sym typeface="Wingdings" pitchFamily="2" charset="2"/>
              </a:rPr>
              <a:t> server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tr-TR" dirty="0" smtClean="0">
                <a:sym typeface="Wingdings" pitchFamily="2" charset="2"/>
              </a:rPr>
              <a:t>Server </a:t>
            </a:r>
            <a:r>
              <a:rPr lang="tr-TR" dirty="0" err="1" smtClean="0">
                <a:sym typeface="Wingdings" pitchFamily="2" charset="2"/>
              </a:rPr>
              <a:t>sends</a:t>
            </a:r>
            <a:r>
              <a:rPr lang="tr-TR" dirty="0" smtClean="0">
                <a:sym typeface="Wingdings" pitchFamily="2" charset="2"/>
              </a:rPr>
              <a:t> </a:t>
            </a:r>
            <a:r>
              <a:rPr lang="tr-TR" dirty="0" err="1" smtClean="0">
                <a:sym typeface="Wingdings" pitchFamily="2" charset="2"/>
              </a:rPr>
              <a:t>back</a:t>
            </a:r>
            <a:r>
              <a:rPr lang="tr-TR" dirty="0" smtClean="0">
                <a:sym typeface="Wingdings" pitchFamily="2" charset="2"/>
              </a:rPr>
              <a:t> </a:t>
            </a:r>
            <a:r>
              <a:rPr lang="tr-TR" dirty="0" err="1" smtClean="0">
                <a:sym typeface="Wingdings" pitchFamily="2" charset="2"/>
              </a:rPr>
              <a:t>the</a:t>
            </a:r>
            <a:r>
              <a:rPr lang="tr-TR" dirty="0" smtClean="0">
                <a:sym typeface="Wingdings" pitchFamily="2" charset="2"/>
              </a:rPr>
              <a:t> </a:t>
            </a:r>
            <a:r>
              <a:rPr lang="tr-TR" dirty="0" err="1" smtClean="0">
                <a:sym typeface="Wingdings" pitchFamily="2" charset="2"/>
              </a:rPr>
              <a:t>updated</a:t>
            </a:r>
            <a:r>
              <a:rPr lang="tr-TR" dirty="0" smtClean="0">
                <a:sym typeface="Wingdings" pitchFamily="2" charset="2"/>
              </a:rPr>
              <a:t> model</a:t>
            </a:r>
            <a:endParaRPr lang="tr-TR" dirty="0" smtClean="0"/>
          </a:p>
        </p:txBody>
      </p:sp>
      <p:sp>
        <p:nvSpPr>
          <p:cNvPr id="10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763688" y="6381328"/>
            <a:ext cx="5192216" cy="313010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88988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08062" y="188640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tr-TR" dirty="0" err="1" smtClean="0"/>
              <a:t>Introduction</a:t>
            </a:r>
            <a:endParaRPr lang="en-US" dirty="0"/>
          </a:p>
        </p:txBody>
      </p:sp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24744"/>
            <a:ext cx="4713837" cy="2448272"/>
          </a:xfr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7</a:t>
            </a:fld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4067944" y="3615406"/>
            <a:ext cx="2257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400" b="1" dirty="0" smtClean="0"/>
              <a:t>PSEUDO-LABELS</a:t>
            </a:r>
            <a:endParaRPr lang="en-US" sz="2400" b="1" dirty="0"/>
          </a:p>
        </p:txBody>
      </p:sp>
      <p:sp>
        <p:nvSpPr>
          <p:cNvPr id="8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1656982" y="6381328"/>
            <a:ext cx="5192216" cy="313010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  <p:sp>
        <p:nvSpPr>
          <p:cNvPr id="3" name="Dikdörtgen 2"/>
          <p:cNvSpPr/>
          <p:nvPr/>
        </p:nvSpPr>
        <p:spPr>
          <a:xfrm>
            <a:off x="703266" y="764704"/>
            <a:ext cx="6983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2400" b="1" dirty="0"/>
              <a:t>FDA</a:t>
            </a:r>
            <a:endParaRPr lang="en-US" sz="24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6418" y="4149080"/>
            <a:ext cx="4857750" cy="220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Metin kutusu 4"/>
          <p:cNvSpPr txBox="1"/>
          <p:nvPr/>
        </p:nvSpPr>
        <p:spPr>
          <a:xfrm>
            <a:off x="5352147" y="1948190"/>
            <a:ext cx="919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 smtClean="0"/>
              <a:t>Dataset</a:t>
            </a:r>
            <a:endParaRPr lang="en-US" b="1" dirty="0"/>
          </a:p>
        </p:txBody>
      </p:sp>
      <p:sp>
        <p:nvSpPr>
          <p:cNvPr id="9" name="Sağ Ok 8"/>
          <p:cNvSpPr/>
          <p:nvPr/>
        </p:nvSpPr>
        <p:spPr>
          <a:xfrm flipH="1">
            <a:off x="6228184" y="2024844"/>
            <a:ext cx="1440160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/>
          <p:cNvSpPr/>
          <p:nvPr/>
        </p:nvSpPr>
        <p:spPr>
          <a:xfrm>
            <a:off x="7524328" y="1948190"/>
            <a:ext cx="13094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b="1" dirty="0" smtClean="0">
                <a:sym typeface="Wingdings" pitchFamily="2" charset="2"/>
              </a:rPr>
              <a:t>  Real </a:t>
            </a:r>
            <a:r>
              <a:rPr lang="tr-TR" b="1" dirty="0" err="1">
                <a:sym typeface="Wingdings" pitchFamily="2" charset="2"/>
              </a:rPr>
              <a:t>world</a:t>
            </a:r>
            <a:endParaRPr lang="en-US" b="1" dirty="0"/>
          </a:p>
        </p:txBody>
      </p:sp>
      <p:sp>
        <p:nvSpPr>
          <p:cNvPr id="11" name="Metin kutusu 10"/>
          <p:cNvSpPr txBox="1"/>
          <p:nvPr/>
        </p:nvSpPr>
        <p:spPr>
          <a:xfrm>
            <a:off x="6372200" y="1809690"/>
            <a:ext cx="1402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200" dirty="0" smtClean="0"/>
              <a:t>Domain Adaptation</a:t>
            </a:r>
            <a:endParaRPr lang="en-US" sz="1200" dirty="0"/>
          </a:p>
        </p:txBody>
      </p:sp>
      <p:sp>
        <p:nvSpPr>
          <p:cNvPr id="13" name="Metin kutusu 12"/>
          <p:cNvSpPr txBox="1"/>
          <p:nvPr/>
        </p:nvSpPr>
        <p:spPr>
          <a:xfrm>
            <a:off x="-86309" y="4502897"/>
            <a:ext cx="15791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dirty="0" err="1" smtClean="0"/>
              <a:t>Unlabeled</a:t>
            </a:r>
            <a:r>
              <a:rPr lang="tr-TR" sz="1600" dirty="0" smtClean="0"/>
              <a:t> </a:t>
            </a:r>
            <a:r>
              <a:rPr lang="tr-TR" sz="1600" dirty="0" err="1" smtClean="0"/>
              <a:t>target</a:t>
            </a:r>
            <a:endParaRPr lang="en-US" sz="1600" dirty="0"/>
          </a:p>
        </p:txBody>
      </p:sp>
      <p:sp>
        <p:nvSpPr>
          <p:cNvPr id="14" name="Sağ Ok 13"/>
          <p:cNvSpPr/>
          <p:nvPr/>
        </p:nvSpPr>
        <p:spPr>
          <a:xfrm>
            <a:off x="1492841" y="4555436"/>
            <a:ext cx="978579" cy="2653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etin kutusu 15"/>
          <p:cNvSpPr txBox="1"/>
          <p:nvPr/>
        </p:nvSpPr>
        <p:spPr>
          <a:xfrm>
            <a:off x="2462518" y="4482190"/>
            <a:ext cx="12570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dirty="0" err="1" smtClean="0"/>
              <a:t>Pseudo-label</a:t>
            </a:r>
            <a:endParaRPr lang="en-US" sz="1600" dirty="0"/>
          </a:p>
        </p:txBody>
      </p:sp>
      <p:sp>
        <p:nvSpPr>
          <p:cNvPr id="17" name="Aşağı Ok 16"/>
          <p:cNvSpPr/>
          <p:nvPr/>
        </p:nvSpPr>
        <p:spPr>
          <a:xfrm rot="2253403">
            <a:off x="2619538" y="4837446"/>
            <a:ext cx="316099" cy="7684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etin kutusu 17"/>
          <p:cNvSpPr txBox="1"/>
          <p:nvPr/>
        </p:nvSpPr>
        <p:spPr>
          <a:xfrm>
            <a:off x="1763688" y="5557118"/>
            <a:ext cx="14154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dirty="0" err="1" smtClean="0"/>
              <a:t>Student</a:t>
            </a:r>
            <a:r>
              <a:rPr lang="tr-TR" sz="1600" dirty="0" smtClean="0"/>
              <a:t> model</a:t>
            </a:r>
            <a:endParaRPr lang="en-US" sz="1600" dirty="0"/>
          </a:p>
        </p:txBody>
      </p:sp>
      <p:sp>
        <p:nvSpPr>
          <p:cNvPr id="19" name="Metin kutusu 18"/>
          <p:cNvSpPr txBox="1"/>
          <p:nvPr/>
        </p:nvSpPr>
        <p:spPr>
          <a:xfrm>
            <a:off x="1345321" y="4247659"/>
            <a:ext cx="12736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b="1" dirty="0" err="1" smtClean="0"/>
              <a:t>Teacher</a:t>
            </a:r>
            <a:r>
              <a:rPr lang="tr-TR" sz="1400" b="1" dirty="0" smtClean="0"/>
              <a:t> model</a:t>
            </a:r>
            <a:endParaRPr lang="en-US" sz="1400" b="1" dirty="0"/>
          </a:p>
        </p:txBody>
      </p:sp>
      <p:sp>
        <p:nvSpPr>
          <p:cNvPr id="21" name="Sağ Ok 20"/>
          <p:cNvSpPr/>
          <p:nvPr/>
        </p:nvSpPr>
        <p:spPr>
          <a:xfrm rot="9006776">
            <a:off x="2138923" y="3211558"/>
            <a:ext cx="3896058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Main </a:t>
            </a:r>
            <a:r>
              <a:rPr lang="tr-TR" dirty="0" err="1" smtClean="0"/>
              <a:t>Contribution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79512" y="1340768"/>
            <a:ext cx="8928992" cy="4824536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Centralized baseline: </a:t>
            </a:r>
            <a:r>
              <a:rPr lang="tr-TR" sz="2400" dirty="0" smtClean="0"/>
              <a:t/>
            </a:r>
            <a:br>
              <a:rPr lang="tr-TR" sz="2400" dirty="0" smtClean="0"/>
            </a:br>
            <a:r>
              <a:rPr lang="tr-TR" sz="2400" dirty="0" smtClean="0"/>
              <a:t>	</a:t>
            </a:r>
            <a:r>
              <a:rPr lang="en-US" sz="2400" b="1" dirty="0" err="1" smtClean="0"/>
              <a:t>mIoU</a:t>
            </a:r>
            <a:r>
              <a:rPr lang="en-US" sz="2400" b="1" dirty="0" smtClean="0"/>
              <a:t>=42</a:t>
            </a:r>
            <a:r>
              <a:rPr lang="en-US" sz="2400" b="1" dirty="0"/>
              <a:t>% </a:t>
            </a:r>
            <a:r>
              <a:rPr lang="en-US" sz="2400" dirty="0"/>
              <a:t>on partition A, </a:t>
            </a:r>
            <a:r>
              <a:rPr lang="tr-TR" sz="2400" dirty="0" smtClean="0"/>
              <a:t/>
            </a:r>
            <a:br>
              <a:rPr lang="tr-TR" sz="2400" dirty="0" smtClean="0"/>
            </a:br>
            <a:r>
              <a:rPr lang="tr-TR" sz="2400" dirty="0" smtClean="0"/>
              <a:t>	</a:t>
            </a:r>
            <a:r>
              <a:rPr lang="en-US" sz="2400" b="1" dirty="0" err="1" smtClean="0"/>
              <a:t>mIoU</a:t>
            </a:r>
            <a:r>
              <a:rPr lang="en-US" sz="2400" b="1" dirty="0" smtClean="0"/>
              <a:t>=30</a:t>
            </a:r>
            <a:r>
              <a:rPr lang="en-US" sz="2400" b="1" dirty="0"/>
              <a:t>% </a:t>
            </a:r>
            <a:r>
              <a:rPr lang="en-US" sz="2400" dirty="0"/>
              <a:t>on partition </a:t>
            </a:r>
            <a:r>
              <a:rPr lang="en-US" sz="2400" dirty="0" smtClean="0"/>
              <a:t>B</a:t>
            </a:r>
            <a:endParaRPr lang="tr-TR" sz="2400" dirty="0" smtClean="0"/>
          </a:p>
          <a:p>
            <a:r>
              <a:rPr lang="en-US" sz="2400" dirty="0" smtClean="0"/>
              <a:t>Federated setting: </a:t>
            </a:r>
            <a:r>
              <a:rPr lang="tr-TR" sz="2400" dirty="0" smtClean="0"/>
              <a:t/>
            </a:r>
            <a:br>
              <a:rPr lang="tr-TR" sz="2400" dirty="0" smtClean="0"/>
            </a:br>
            <a:r>
              <a:rPr lang="tr-TR" sz="2400" dirty="0" smtClean="0"/>
              <a:t>	</a:t>
            </a:r>
            <a:r>
              <a:rPr lang="en-US" sz="2400" b="1" dirty="0" err="1" smtClean="0"/>
              <a:t>mIoU</a:t>
            </a:r>
            <a:r>
              <a:rPr lang="en-US" sz="2400" b="1" dirty="0" smtClean="0"/>
              <a:t>=14</a:t>
            </a:r>
            <a:r>
              <a:rPr lang="en-US" sz="2400" b="1" dirty="0"/>
              <a:t>% </a:t>
            </a:r>
            <a:r>
              <a:rPr lang="en-US" sz="2400" dirty="0"/>
              <a:t>on partition A heterogeneous split </a:t>
            </a:r>
            <a:endParaRPr lang="tr-TR" sz="2400" dirty="0"/>
          </a:p>
          <a:p>
            <a:r>
              <a:rPr lang="en-US" sz="2400" dirty="0" smtClean="0"/>
              <a:t>Fourier </a:t>
            </a:r>
            <a:r>
              <a:rPr lang="en-US" sz="2400" dirty="0"/>
              <a:t>domain </a:t>
            </a:r>
            <a:r>
              <a:rPr lang="en-US" sz="2400" dirty="0" smtClean="0"/>
              <a:t>adaptation: </a:t>
            </a:r>
            <a:r>
              <a:rPr lang="en-US" sz="2400" b="1" dirty="0" err="1"/>
              <a:t>mIoU</a:t>
            </a:r>
            <a:r>
              <a:rPr lang="en-US" sz="2400" b="1" dirty="0"/>
              <a:t>=17%</a:t>
            </a:r>
            <a:r>
              <a:rPr lang="en-US" sz="2400" dirty="0"/>
              <a:t> with FDA on partition A </a:t>
            </a:r>
            <a:endParaRPr lang="tr-TR" sz="2400" dirty="0" smtClean="0"/>
          </a:p>
          <a:p>
            <a:r>
              <a:rPr lang="en-US" sz="2400" dirty="0" smtClean="0"/>
              <a:t>Federated </a:t>
            </a:r>
            <a:r>
              <a:rPr lang="en-US" sz="2400" dirty="0"/>
              <a:t>setting with </a:t>
            </a:r>
            <a:r>
              <a:rPr lang="en-US" sz="2400" dirty="0" smtClean="0"/>
              <a:t>pseudo-labels</a:t>
            </a:r>
            <a:r>
              <a:rPr lang="tr-TR" sz="2400" dirty="0" smtClean="0"/>
              <a:t>:</a:t>
            </a:r>
            <a:br>
              <a:rPr lang="tr-TR" sz="2400" dirty="0" smtClean="0"/>
            </a:br>
            <a:r>
              <a:rPr lang="tr-TR" sz="2400" dirty="0" smtClean="0"/>
              <a:t>	</a:t>
            </a:r>
            <a:r>
              <a:rPr lang="en-US" sz="2400" dirty="0" smtClean="0"/>
              <a:t> </a:t>
            </a:r>
            <a:r>
              <a:rPr lang="en-US" sz="2400" b="1" dirty="0" err="1"/>
              <a:t>mIoU</a:t>
            </a:r>
            <a:r>
              <a:rPr lang="en-US" sz="2400" b="1" dirty="0"/>
              <a:t>=17% </a:t>
            </a:r>
            <a:r>
              <a:rPr lang="en-US" sz="2400" dirty="0"/>
              <a:t>with FDA-trained teacher on partition A uniform split </a:t>
            </a:r>
            <a:endParaRPr lang="tr-TR" sz="2400" dirty="0" smtClean="0"/>
          </a:p>
          <a:p>
            <a:r>
              <a:rPr lang="en-US" sz="2400" dirty="0" smtClean="0"/>
              <a:t>MobileNetv2</a:t>
            </a:r>
            <a:r>
              <a:rPr lang="tr-TR" sz="2400" dirty="0" smtClean="0"/>
              <a:t> ( </a:t>
            </a:r>
            <a:r>
              <a:rPr lang="tr-TR" sz="2400" dirty="0" err="1" smtClean="0"/>
              <a:t>Optional</a:t>
            </a:r>
            <a:r>
              <a:rPr lang="tr-TR" sz="2400" dirty="0" smtClean="0"/>
              <a:t> )</a:t>
            </a:r>
            <a:r>
              <a:rPr lang="en-US" sz="2400" dirty="0" smtClean="0"/>
              <a:t>:</a:t>
            </a:r>
            <a:r>
              <a:rPr lang="tr-TR" sz="2400" dirty="0" smtClean="0"/>
              <a:t/>
            </a:r>
            <a:br>
              <a:rPr lang="tr-TR" sz="2400" dirty="0" smtClean="0"/>
            </a:br>
            <a:r>
              <a:rPr lang="tr-TR" sz="2400" dirty="0" smtClean="0"/>
              <a:t>	</a:t>
            </a:r>
            <a:r>
              <a:rPr lang="en-US" sz="2400" dirty="0" smtClean="0"/>
              <a:t> </a:t>
            </a:r>
            <a:r>
              <a:rPr lang="en-US" sz="2400" b="1" dirty="0" err="1"/>
              <a:t>mIoU</a:t>
            </a:r>
            <a:r>
              <a:rPr lang="en-US" sz="2400" b="1" dirty="0"/>
              <a:t>=41% </a:t>
            </a:r>
            <a:r>
              <a:rPr lang="en-US" sz="2400" dirty="0"/>
              <a:t>centralized, </a:t>
            </a:r>
            <a:r>
              <a:rPr lang="tr-TR" sz="2400" dirty="0" smtClean="0"/>
              <a:t/>
            </a:r>
            <a:br>
              <a:rPr lang="tr-TR" sz="2400" dirty="0" smtClean="0"/>
            </a:br>
            <a:r>
              <a:rPr lang="tr-TR" sz="2400" dirty="0" smtClean="0"/>
              <a:t>	</a:t>
            </a:r>
            <a:r>
              <a:rPr lang="en-US" sz="2400" b="1" dirty="0" err="1" smtClean="0"/>
              <a:t>mIoU</a:t>
            </a:r>
            <a:r>
              <a:rPr lang="en-US" sz="2400" b="1" dirty="0" smtClean="0"/>
              <a:t>=28</a:t>
            </a:r>
            <a:r>
              <a:rPr lang="en-US" sz="2400" b="1" dirty="0"/>
              <a:t>% </a:t>
            </a:r>
            <a:r>
              <a:rPr lang="en-US" sz="2400" dirty="0"/>
              <a:t>federated</a:t>
            </a: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8</a:t>
            </a:fld>
            <a:endParaRPr lang="tr-TR"/>
          </a:p>
        </p:txBody>
      </p:sp>
      <p:sp>
        <p:nvSpPr>
          <p:cNvPr id="6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051720" y="6381328"/>
            <a:ext cx="4544144" cy="365125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808419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Related</a:t>
            </a:r>
            <a:r>
              <a:rPr lang="tr-TR" dirty="0" smtClean="0"/>
              <a:t> Works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 smtClean="0"/>
              <a:t>BiSeNet</a:t>
            </a:r>
            <a:r>
              <a:rPr lang="tr-TR" dirty="0" smtClean="0"/>
              <a:t> V2 [1]</a:t>
            </a:r>
          </a:p>
          <a:p>
            <a:r>
              <a:rPr lang="tr-TR" dirty="0" err="1" smtClean="0"/>
              <a:t>FedDrive</a:t>
            </a:r>
            <a:r>
              <a:rPr lang="tr-TR" dirty="0" smtClean="0"/>
              <a:t> [2]</a:t>
            </a:r>
          </a:p>
          <a:p>
            <a:r>
              <a:rPr lang="tr-TR" dirty="0" smtClean="0"/>
              <a:t>FDA: </a:t>
            </a:r>
            <a:r>
              <a:rPr lang="tr-TR" dirty="0" err="1" smtClean="0"/>
              <a:t>Fourier</a:t>
            </a:r>
            <a:r>
              <a:rPr lang="tr-TR" dirty="0" smtClean="0"/>
              <a:t> Domain Adaptation [3]</a:t>
            </a:r>
          </a:p>
          <a:p>
            <a:r>
              <a:rPr lang="tr-TR" dirty="0" smtClean="0"/>
              <a:t>LADD [5]</a:t>
            </a:r>
          </a:p>
          <a:p>
            <a:r>
              <a:rPr lang="tr-TR" dirty="0" err="1" smtClean="0"/>
              <a:t>Pseudo-labels</a:t>
            </a:r>
            <a:r>
              <a:rPr lang="tr-TR" dirty="0" smtClean="0"/>
              <a:t> [4]</a:t>
            </a:r>
          </a:p>
          <a:p>
            <a:endParaRPr lang="en-US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9</a:t>
            </a:fld>
            <a:endParaRPr lang="tr-TR"/>
          </a:p>
        </p:txBody>
      </p:sp>
      <p:sp>
        <p:nvSpPr>
          <p:cNvPr id="6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2627784" y="6381328"/>
            <a:ext cx="4328120" cy="365125"/>
          </a:xfrm>
        </p:spPr>
        <p:txBody>
          <a:bodyPr/>
          <a:lstStyle/>
          <a:p>
            <a:r>
              <a:rPr lang="tr-TR" dirty="0" err="1"/>
              <a:t>Politecnico</a:t>
            </a:r>
            <a:r>
              <a:rPr lang="tr-TR" dirty="0"/>
              <a:t> </a:t>
            </a:r>
            <a:r>
              <a:rPr lang="tr-TR" dirty="0" err="1"/>
              <a:t>di</a:t>
            </a:r>
            <a:r>
              <a:rPr lang="tr-TR" dirty="0"/>
              <a:t> Torino – Course of Advanced Machine Learning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07112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1290</TotalTime>
  <Words>995</Words>
  <Application>Microsoft Office PowerPoint</Application>
  <PresentationFormat>Ekran Gösterisi (4:3)</PresentationFormat>
  <Paragraphs>228</Paragraphs>
  <Slides>24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24</vt:i4>
      </vt:variant>
    </vt:vector>
  </HeadingPairs>
  <TitlesOfParts>
    <vt:vector size="25" baseType="lpstr">
      <vt:lpstr>Ofis Teması</vt:lpstr>
      <vt:lpstr>Federated Semantic Segmentation for Self-driving Cars</vt:lpstr>
      <vt:lpstr>PowerPoint Sunusu</vt:lpstr>
      <vt:lpstr>PowerPoint Sunusu</vt:lpstr>
      <vt:lpstr>PowerPoint Sunusu</vt:lpstr>
      <vt:lpstr>Introduction</vt:lpstr>
      <vt:lpstr>Introduction</vt:lpstr>
      <vt:lpstr>Introduction</vt:lpstr>
      <vt:lpstr>Main Contribution</vt:lpstr>
      <vt:lpstr>Related Works</vt:lpstr>
      <vt:lpstr>Method</vt:lpstr>
      <vt:lpstr>Experiment</vt:lpstr>
      <vt:lpstr>Experiment</vt:lpstr>
      <vt:lpstr>Method</vt:lpstr>
      <vt:lpstr>Experiment</vt:lpstr>
      <vt:lpstr>Experiment</vt:lpstr>
      <vt:lpstr>Method</vt:lpstr>
      <vt:lpstr>Experiment</vt:lpstr>
      <vt:lpstr>Experiment</vt:lpstr>
      <vt:lpstr>Method</vt:lpstr>
      <vt:lpstr>Experiment</vt:lpstr>
      <vt:lpstr>Method (Optional)</vt:lpstr>
      <vt:lpstr>CONCLUSION</vt:lpstr>
      <vt:lpstr>PowerPoint Sunusu</vt:lpstr>
      <vt:lpstr>Thank you for your attention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Federated Semantic Segmentation for Self-driving Cars</dc:title>
  <dc:creator>HP</dc:creator>
  <cp:lastModifiedBy>HP</cp:lastModifiedBy>
  <cp:revision>93</cp:revision>
  <dcterms:created xsi:type="dcterms:W3CDTF">2023-02-11T14:36:26Z</dcterms:created>
  <dcterms:modified xsi:type="dcterms:W3CDTF">2023-02-20T11:15:43Z</dcterms:modified>
</cp:coreProperties>
</file>

<file path=docProps/thumbnail.jpeg>
</file>